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6"/>
  </p:notesMasterIdLst>
  <p:sldIdLst>
    <p:sldId id="256" r:id="rId2"/>
    <p:sldId id="270" r:id="rId3"/>
    <p:sldId id="259" r:id="rId4"/>
    <p:sldId id="316" r:id="rId5"/>
    <p:sldId id="266" r:id="rId6"/>
    <p:sldId id="317" r:id="rId7"/>
    <p:sldId id="318" r:id="rId8"/>
    <p:sldId id="258" r:id="rId9"/>
    <p:sldId id="319" r:id="rId10"/>
    <p:sldId id="320" r:id="rId11"/>
    <p:sldId id="329" r:id="rId12"/>
    <p:sldId id="330" r:id="rId13"/>
    <p:sldId id="261" r:id="rId14"/>
    <p:sldId id="313" r:id="rId15"/>
    <p:sldId id="322" r:id="rId16"/>
    <p:sldId id="331" r:id="rId17"/>
    <p:sldId id="323" r:id="rId18"/>
    <p:sldId id="284" r:id="rId19"/>
    <p:sldId id="325" r:id="rId20"/>
    <p:sldId id="326" r:id="rId21"/>
    <p:sldId id="328" r:id="rId22"/>
    <p:sldId id="310" r:id="rId23"/>
    <p:sldId id="300" r:id="rId24"/>
    <p:sldId id="332"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7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5" d="100"/>
          <a:sy n="85" d="100"/>
        </p:scale>
        <p:origin x="590" y="-240"/>
      </p:cViewPr>
      <p:guideLst>
        <p:guide pos="3840"/>
        <p:guide orient="horz" pos="2160"/>
      </p:guideLst>
    </p:cSldViewPr>
  </p:slideViewPr>
  <p:notesTextViewPr>
    <p:cViewPr>
      <p:scale>
        <a:sx n="1" d="1"/>
        <a:sy n="1" d="1"/>
      </p:scale>
      <p:origin x="0" y="0"/>
    </p:cViewPr>
  </p:notesTextViewPr>
  <p:sorterViewPr>
    <p:cViewPr>
      <p:scale>
        <a:sx n="73" d="100"/>
        <a:sy n="73" d="100"/>
      </p:scale>
      <p:origin x="0" y="-65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CDF1F35-7B41-4D2B-83B0-061B205501B2}" type="datetimeFigureOut">
              <a:rPr lang="es-MX" smtClean="0"/>
              <a:t>11/07/2022</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2575A10-4C1C-4447-81F7-AAB33EE4E121}" type="slidenum">
              <a:rPr lang="es-MX" smtClean="0"/>
              <a:t>‹Nº›</a:t>
            </a:fld>
            <a:endParaRPr lang="es-MX"/>
          </a:p>
        </p:txBody>
      </p:sp>
    </p:spTree>
    <p:extLst>
      <p:ext uri="{BB962C8B-B14F-4D97-AF65-F5344CB8AC3E}">
        <p14:creationId xmlns:p14="http://schemas.microsoft.com/office/powerpoint/2010/main" val="263395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a:t>
            </a:fld>
            <a:endParaRPr lang="es-MX"/>
          </a:p>
        </p:txBody>
      </p:sp>
    </p:spTree>
    <p:extLst>
      <p:ext uri="{BB962C8B-B14F-4D97-AF65-F5344CB8AC3E}">
        <p14:creationId xmlns:p14="http://schemas.microsoft.com/office/powerpoint/2010/main" val="320182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10</a:t>
            </a:fld>
            <a:endParaRPr lang="es-MX"/>
          </a:p>
        </p:txBody>
      </p:sp>
    </p:spTree>
    <p:extLst>
      <p:ext uri="{BB962C8B-B14F-4D97-AF65-F5344CB8AC3E}">
        <p14:creationId xmlns:p14="http://schemas.microsoft.com/office/powerpoint/2010/main" val="77954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 norma explica 3 criterios para definir si es posible, probable o remota. Probable es más fuerte que posible y remota es menos que posible. Los pasivos contingentes no se registran pero si se revelan en las notas.</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11</a:t>
            </a:fld>
            <a:endParaRPr lang="es-MX"/>
          </a:p>
        </p:txBody>
      </p:sp>
    </p:spTree>
    <p:extLst>
      <p:ext uri="{BB962C8B-B14F-4D97-AF65-F5344CB8AC3E}">
        <p14:creationId xmlns:p14="http://schemas.microsoft.com/office/powerpoint/2010/main" val="397824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12</a:t>
            </a:fld>
            <a:endParaRPr lang="es-MX"/>
          </a:p>
        </p:txBody>
      </p:sp>
    </p:spTree>
    <p:extLst>
      <p:ext uri="{BB962C8B-B14F-4D97-AF65-F5344CB8AC3E}">
        <p14:creationId xmlns:p14="http://schemas.microsoft.com/office/powerpoint/2010/main" val="88720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Si tenemos una provisión por garantía de 1 año se registran en provisiones a corto plazo. Si tenemos provisión por garantías como en el caso de KIA que da 6 años, se registra una porción en corto plazo y otra en largo plazo.</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13</a:t>
            </a:fld>
            <a:endParaRPr lang="es-MX"/>
          </a:p>
        </p:txBody>
      </p:sp>
    </p:spTree>
    <p:extLst>
      <p:ext uri="{BB962C8B-B14F-4D97-AF65-F5344CB8AC3E}">
        <p14:creationId xmlns:p14="http://schemas.microsoft.com/office/powerpoint/2010/main" val="1548771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14</a:t>
            </a:fld>
            <a:endParaRPr lang="es-MX"/>
          </a:p>
        </p:txBody>
      </p:sp>
    </p:spTree>
    <p:extLst>
      <p:ext uri="{BB962C8B-B14F-4D97-AF65-F5344CB8AC3E}">
        <p14:creationId xmlns:p14="http://schemas.microsoft.com/office/powerpoint/2010/main" val="227809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15</a:t>
            </a:fld>
            <a:endParaRPr lang="es-MX"/>
          </a:p>
        </p:txBody>
      </p:sp>
    </p:spTree>
    <p:extLst>
      <p:ext uri="{BB962C8B-B14F-4D97-AF65-F5344CB8AC3E}">
        <p14:creationId xmlns:p14="http://schemas.microsoft.com/office/powerpoint/2010/main" val="396951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Ejemplo: Reclamos sindicales, establecer en las notas que no se ha podido verificar los pagos extras por concepto de prima dominical por determinado periodo.</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16</a:t>
            </a:fld>
            <a:endParaRPr lang="es-MX"/>
          </a:p>
        </p:txBody>
      </p:sp>
    </p:spTree>
    <p:extLst>
      <p:ext uri="{BB962C8B-B14F-4D97-AF65-F5344CB8AC3E}">
        <p14:creationId xmlns:p14="http://schemas.microsoft.com/office/powerpoint/2010/main" val="265164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17</a:t>
            </a:fld>
            <a:endParaRPr lang="es-MX"/>
          </a:p>
        </p:txBody>
      </p:sp>
    </p:spTree>
    <p:extLst>
      <p:ext uri="{BB962C8B-B14F-4D97-AF65-F5344CB8AC3E}">
        <p14:creationId xmlns:p14="http://schemas.microsoft.com/office/powerpoint/2010/main" val="281612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18</a:t>
            </a:fld>
            <a:endParaRPr lang="es-MX"/>
          </a:p>
        </p:txBody>
      </p:sp>
    </p:spTree>
    <p:extLst>
      <p:ext uri="{BB962C8B-B14F-4D97-AF65-F5344CB8AC3E}">
        <p14:creationId xmlns:p14="http://schemas.microsoft.com/office/powerpoint/2010/main" val="815959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19</a:t>
            </a:fld>
            <a:endParaRPr lang="es-MX"/>
          </a:p>
        </p:txBody>
      </p:sp>
    </p:spTree>
    <p:extLst>
      <p:ext uri="{BB962C8B-B14F-4D97-AF65-F5344CB8AC3E}">
        <p14:creationId xmlns:p14="http://schemas.microsoft.com/office/powerpoint/2010/main" val="94860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2</a:t>
            </a:fld>
            <a:endParaRPr lang="es-MX"/>
          </a:p>
        </p:txBody>
      </p:sp>
    </p:spTree>
    <p:extLst>
      <p:ext uri="{BB962C8B-B14F-4D97-AF65-F5344CB8AC3E}">
        <p14:creationId xmlns:p14="http://schemas.microsoft.com/office/powerpoint/2010/main" val="49814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20</a:t>
            </a:fld>
            <a:endParaRPr lang="es-MX"/>
          </a:p>
        </p:txBody>
      </p:sp>
    </p:spTree>
    <p:extLst>
      <p:ext uri="{BB962C8B-B14F-4D97-AF65-F5344CB8AC3E}">
        <p14:creationId xmlns:p14="http://schemas.microsoft.com/office/powerpoint/2010/main" val="300003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21</a:t>
            </a:fld>
            <a:endParaRPr lang="es-MX"/>
          </a:p>
        </p:txBody>
      </p:sp>
    </p:spTree>
    <p:extLst>
      <p:ext uri="{BB962C8B-B14F-4D97-AF65-F5344CB8AC3E}">
        <p14:creationId xmlns:p14="http://schemas.microsoft.com/office/powerpoint/2010/main" val="302904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22</a:t>
            </a:fld>
            <a:endParaRPr lang="es-MX"/>
          </a:p>
        </p:txBody>
      </p:sp>
    </p:spTree>
    <p:extLst>
      <p:ext uri="{BB962C8B-B14F-4D97-AF65-F5344CB8AC3E}">
        <p14:creationId xmlns:p14="http://schemas.microsoft.com/office/powerpoint/2010/main" val="533079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23</a:t>
            </a:fld>
            <a:endParaRPr lang="es-MX"/>
          </a:p>
        </p:txBody>
      </p:sp>
    </p:spTree>
    <p:extLst>
      <p:ext uri="{BB962C8B-B14F-4D97-AF65-F5344CB8AC3E}">
        <p14:creationId xmlns:p14="http://schemas.microsoft.com/office/powerpoint/2010/main" val="220497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24</a:t>
            </a:fld>
            <a:endParaRPr lang="es-MX"/>
          </a:p>
        </p:txBody>
      </p:sp>
    </p:spTree>
    <p:extLst>
      <p:ext uri="{BB962C8B-B14F-4D97-AF65-F5344CB8AC3E}">
        <p14:creationId xmlns:p14="http://schemas.microsoft.com/office/powerpoint/2010/main" val="281134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2575A10-4C1C-4447-81F7-AAB33EE4E121}" type="slidenum">
              <a:rPr lang="es-MX" smtClean="0"/>
              <a:t>3</a:t>
            </a:fld>
            <a:endParaRPr lang="es-MX"/>
          </a:p>
        </p:txBody>
      </p:sp>
    </p:spTree>
    <p:extLst>
      <p:ext uri="{BB962C8B-B14F-4D97-AF65-F5344CB8AC3E}">
        <p14:creationId xmlns:p14="http://schemas.microsoft.com/office/powerpoint/2010/main" val="111864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Cuando hablamos de provisiones en lo que debemos pensar es en pasivos. </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4</a:t>
            </a:fld>
            <a:endParaRPr lang="es-MX"/>
          </a:p>
        </p:txBody>
      </p:sp>
    </p:spTree>
    <p:extLst>
      <p:ext uri="{BB962C8B-B14F-4D97-AF65-F5344CB8AC3E}">
        <p14:creationId xmlns:p14="http://schemas.microsoft.com/office/powerpoint/2010/main" val="61188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 un pasivo pero no sabemos exactamente cuánto vale y cuándo lo vamos a pagar. La diferencia entre pasivo y provisión es que se tiene incertidumbre, no sabemos cuándo ni cuanto, lo que sí sabemos es que representan desembolsos futuros. Ejemplo Garantías sobre productos defectuosos o juicios laborales. Las provisiones se registran y se revela el monto estimado, sabemos que hay una probable salida de recursos.</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5</a:t>
            </a:fld>
            <a:endParaRPr lang="es-MX"/>
          </a:p>
        </p:txBody>
      </p:sp>
    </p:spTree>
    <p:extLst>
      <p:ext uri="{BB962C8B-B14F-4D97-AF65-F5344CB8AC3E}">
        <p14:creationId xmlns:p14="http://schemas.microsoft.com/office/powerpoint/2010/main" val="288026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Por ejemplo: Garantías.  Históricamente sabemos que un porcentaje de un lote puede ser defectuoso., pero no lo podemos controlar porque habrá clientes que no reclamen la garantía y no sabemos cuando harán valer la garantía otros clientes que si la reclamen. Decimos que es contingente porque está suspendido en el tiempo.  </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6</a:t>
            </a:fld>
            <a:endParaRPr lang="es-MX"/>
          </a:p>
        </p:txBody>
      </p:sp>
    </p:spTree>
    <p:extLst>
      <p:ext uri="{BB962C8B-B14F-4D97-AF65-F5344CB8AC3E}">
        <p14:creationId xmlns:p14="http://schemas.microsoft.com/office/powerpoint/2010/main" val="424456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Este término sirve para diferenciar contablemente entre que es un compromiso y que es un pasivo contingente. Compromiso es el de menor rango, es un acuerdo que no cumple con todos los requisitos para ser pasivo ni  para ser provisión ni para ser contingencia, a menos que derive de un contrato oneroso, o sea que nos cuesta. Es una obligación de hacer o no hacer que en el futuro le podría </a:t>
            </a:r>
            <a:r>
              <a:rPr lang="es-MX" dirty="0" err="1" smtClean="0"/>
              <a:t>llevagar</a:t>
            </a:r>
            <a:r>
              <a:rPr lang="es-MX" dirty="0" smtClean="0"/>
              <a:t> a causar una obligación a la empresa pero en el presente aún no.</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7</a:t>
            </a:fld>
            <a:endParaRPr lang="es-MX"/>
          </a:p>
        </p:txBody>
      </p:sp>
    </p:spTree>
    <p:extLst>
      <p:ext uri="{BB962C8B-B14F-4D97-AF65-F5344CB8AC3E}">
        <p14:creationId xmlns:p14="http://schemas.microsoft.com/office/powerpoint/2010/main" val="634764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pasivos digamos definidos, como son proveedores, acreedores diversos, sabemos perfectamente cuándo y cuánto vamos a pagar, es decir tienen una fecha cierta y un monto cierto.</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8</a:t>
            </a:fld>
            <a:endParaRPr lang="es-MX"/>
          </a:p>
        </p:txBody>
      </p:sp>
    </p:spTree>
    <p:extLst>
      <p:ext uri="{BB962C8B-B14F-4D97-AF65-F5344CB8AC3E}">
        <p14:creationId xmlns:p14="http://schemas.microsoft.com/office/powerpoint/2010/main" val="194784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Las provisiones son obligaciones que deben reconocerse en los Estados Financieros como pasivos porque representan obligaciones presentes y es probable que la entidad tenga que </a:t>
            </a:r>
            <a:r>
              <a:rPr lang="es-MX" dirty="0" err="1" smtClean="0"/>
              <a:t>desprendese</a:t>
            </a:r>
            <a:r>
              <a:rPr lang="es-MX" dirty="0" smtClean="0"/>
              <a:t> de recursos económicos para satisfacerlas.</a:t>
            </a:r>
            <a:endParaRPr lang="es-MX" dirty="0"/>
          </a:p>
        </p:txBody>
      </p:sp>
      <p:sp>
        <p:nvSpPr>
          <p:cNvPr id="4" name="Marcador de número de diapositiva 3"/>
          <p:cNvSpPr>
            <a:spLocks noGrp="1"/>
          </p:cNvSpPr>
          <p:nvPr>
            <p:ph type="sldNum" sz="quarter" idx="10"/>
          </p:nvPr>
        </p:nvSpPr>
        <p:spPr/>
        <p:txBody>
          <a:bodyPr/>
          <a:lstStyle/>
          <a:p>
            <a:fld id="{62575A10-4C1C-4447-81F7-AAB33EE4E121}" type="slidenum">
              <a:rPr lang="es-MX" smtClean="0"/>
              <a:t>9</a:t>
            </a:fld>
            <a:endParaRPr lang="es-MX"/>
          </a:p>
        </p:txBody>
      </p:sp>
    </p:spTree>
    <p:extLst>
      <p:ext uri="{BB962C8B-B14F-4D97-AF65-F5344CB8AC3E}">
        <p14:creationId xmlns:p14="http://schemas.microsoft.com/office/powerpoint/2010/main" val="84688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B61BEF0D-F0BB-DE4B-95CE-6DB70DBA9567}" type="datetimeFigureOut">
              <a:rPr lang="en-US" smtClean="0"/>
              <a:pPr/>
              <a:t>7/11/2022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539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5C6B4A9-1611-4792-9094-5F34BCA07E0B}" type="datetimeFigureOut">
              <a:rPr lang="en-US" smtClean="0"/>
              <a:t>7/11/2022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11178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61BEF0D-F0BB-DE4B-95CE-6DB70DBA9567}" type="datetimeFigureOut">
              <a:rPr lang="en-US" smtClean="0"/>
              <a:pPr/>
              <a:t>7/11/2022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092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61BEF0D-F0BB-DE4B-95CE-6DB70DBA9567}" type="datetimeFigureOut">
              <a:rPr lang="en-US" smtClean="0"/>
              <a:pPr/>
              <a:t>7/11/2022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56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61BEF0D-F0BB-DE4B-95CE-6DB70DBA9567}" type="datetimeFigureOut">
              <a:rPr lang="en-US" smtClean="0"/>
              <a:pPr/>
              <a:t>7/11/2022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930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EB712588-04B1-427B-82EE-E8DB90309F08}" type="datetimeFigureOut">
              <a:rPr lang="en-US" smtClean="0"/>
              <a:t>7/11/2022</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21666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61BEF0D-F0BB-DE4B-95CE-6DB70DBA9567}" type="datetimeFigureOut">
              <a:rPr lang="en-US" smtClean="0"/>
              <a:pPr/>
              <a:t>7/11/2022</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2470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61BEF0D-F0BB-DE4B-95CE-6DB70DBA9567}" type="datetimeFigureOut">
              <a:rPr lang="en-US" smtClean="0"/>
              <a:pPr/>
              <a:t>7/11/2022</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3666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1BEF0D-F0BB-DE4B-95CE-6DB70DBA9567}" type="datetimeFigureOut">
              <a:rPr lang="en-US" smtClean="0"/>
              <a:pPr/>
              <a:t>7/11/2022</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3295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2A54C80-263E-416B-A8E0-580EDEADCBDC}" type="datetimeFigureOut">
              <a:rPr lang="en-US" smtClean="0"/>
              <a:t>7/11/2022</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42440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7/11/2022</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5818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7/11/2022</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16474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www.cuentapublica.hacienda.gob.mx/work/models/CP/2021/tomo/IV/MAT_Print.1L01.02.01.pdf"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www.cuentapublica.hacienda.gob.mx/work/models/CP/2021/tomo/IV/MAT_Print.1L01.02.01.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hyperlink" Target="https://www.cuentapublica.hacienda.gob.mx/es/CP/Camara_de_Diputados-202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hyperlink" Target="https://www.cuentapublica.hacienda.gob.mx/es/CP/Camara_de_Diputados-202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cuentapublica.hacienda.gob.mx/work/models/CP/2021/tomo/IV/MAT_Print.1L01.02.01.pdf"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85818" y="845923"/>
            <a:ext cx="9910619" cy="1990293"/>
          </a:xfrm>
        </p:spPr>
        <p:txBody>
          <a:bodyPr>
            <a:noAutofit/>
          </a:bodyPr>
          <a:lstStyle/>
          <a:p>
            <a:r>
              <a:rPr lang="es-MX" sz="3600" b="1" dirty="0">
                <a:solidFill>
                  <a:srgbClr val="002060"/>
                </a:solidFill>
                <a:latin typeface="Aileron" panose="00000500000000000000" pitchFamily="50" charset="0"/>
              </a:rPr>
              <a:t>Maestría en Auditoría con la </a:t>
            </a:r>
            <a:r>
              <a:rPr lang="es-MX" sz="3600" b="1" dirty="0" smtClean="0">
                <a:solidFill>
                  <a:srgbClr val="002060"/>
                </a:solidFill>
                <a:latin typeface="Aileron" panose="00000500000000000000" pitchFamily="50" charset="0"/>
              </a:rPr>
              <a:t/>
            </a:r>
            <a:br>
              <a:rPr lang="es-MX" sz="3600" b="1" dirty="0" smtClean="0">
                <a:solidFill>
                  <a:srgbClr val="002060"/>
                </a:solidFill>
                <a:latin typeface="Aileron" panose="00000500000000000000" pitchFamily="50" charset="0"/>
              </a:rPr>
            </a:br>
            <a:r>
              <a:rPr lang="es-MX" sz="3600" b="1" dirty="0" smtClean="0">
                <a:solidFill>
                  <a:srgbClr val="002060"/>
                </a:solidFill>
                <a:latin typeface="Aileron" panose="00000500000000000000" pitchFamily="50" charset="0"/>
              </a:rPr>
              <a:t>Universidad </a:t>
            </a:r>
            <a:r>
              <a:rPr lang="es-MX" sz="3600" b="1" dirty="0">
                <a:solidFill>
                  <a:srgbClr val="002060"/>
                </a:solidFill>
                <a:latin typeface="Aileron" panose="00000500000000000000" pitchFamily="50" charset="0"/>
              </a:rPr>
              <a:t>Nacional Autónoma de </a:t>
            </a:r>
            <a:r>
              <a:rPr lang="es-MX" sz="3600" b="1" dirty="0" smtClean="0">
                <a:solidFill>
                  <a:srgbClr val="002060"/>
                </a:solidFill>
                <a:latin typeface="Aileron" panose="00000500000000000000" pitchFamily="50" charset="0"/>
              </a:rPr>
              <a:t>México</a:t>
            </a:r>
            <a:endParaRPr lang="es-MX" sz="3600" b="1" dirty="0">
              <a:solidFill>
                <a:srgbClr val="002060"/>
              </a:solidFill>
              <a:latin typeface="Aileron" panose="00000500000000000000" pitchFamily="50" charset="0"/>
            </a:endParaRPr>
          </a:p>
        </p:txBody>
      </p:sp>
      <p:sp>
        <p:nvSpPr>
          <p:cNvPr id="3" name="Título 1"/>
          <p:cNvSpPr txBox="1">
            <a:spLocks/>
          </p:cNvSpPr>
          <p:nvPr/>
        </p:nvSpPr>
        <p:spPr>
          <a:xfrm>
            <a:off x="1431636" y="3731131"/>
            <a:ext cx="10760364" cy="148113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b="1" dirty="0"/>
              <a:t>Auditoría de los Estados Financieros</a:t>
            </a:r>
          </a:p>
          <a:p>
            <a:endParaRPr lang="es-MX" sz="4400" b="1" i="1" dirty="0">
              <a:solidFill>
                <a:schemeClr val="accent5">
                  <a:lumMod val="50000"/>
                </a:schemeClr>
              </a:solidFill>
              <a:latin typeface="Aileron Bold" panose="00000800000000000000" pitchFamily="50"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42" y="196598"/>
            <a:ext cx="1994957" cy="2067543"/>
          </a:xfrm>
          <a:prstGeom prst="rect">
            <a:avLst/>
          </a:prstGeom>
        </p:spPr>
      </p:pic>
      <p:cxnSp>
        <p:nvCxnSpPr>
          <p:cNvPr id="6" name="Conector recto 5"/>
          <p:cNvCxnSpPr/>
          <p:nvPr/>
        </p:nvCxnSpPr>
        <p:spPr>
          <a:xfrm>
            <a:off x="868218" y="3565236"/>
            <a:ext cx="0" cy="30849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002146" y="3565236"/>
            <a:ext cx="0" cy="308494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149927" y="3579094"/>
            <a:ext cx="0" cy="30849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3703782" y="448974"/>
            <a:ext cx="8109527" cy="10520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3717639" y="721446"/>
            <a:ext cx="8109527" cy="10520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V="1">
            <a:off x="3717639" y="591129"/>
            <a:ext cx="8109527" cy="84137"/>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ítulo 1"/>
          <p:cNvSpPr txBox="1">
            <a:spLocks/>
          </p:cNvSpPr>
          <p:nvPr/>
        </p:nvSpPr>
        <p:spPr>
          <a:xfrm>
            <a:off x="0" y="5551055"/>
            <a:ext cx="12192000" cy="878753"/>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b="1" dirty="0" smtClean="0"/>
              <a:t>Mtro</a:t>
            </a:r>
            <a:r>
              <a:rPr lang="es-MX" b="1" dirty="0"/>
              <a:t>. Eduardo </a:t>
            </a:r>
            <a:r>
              <a:rPr lang="es-MX" b="1" dirty="0" err="1"/>
              <a:t>Maubert</a:t>
            </a:r>
            <a:r>
              <a:rPr lang="es-MX" b="1" dirty="0"/>
              <a:t> Viveros</a:t>
            </a:r>
          </a:p>
          <a:p>
            <a:endParaRPr lang="es-MX" sz="4000" b="1" i="1" dirty="0" smtClean="0">
              <a:solidFill>
                <a:srgbClr val="002060"/>
              </a:solidFill>
              <a:latin typeface="Aileron Light" panose="00000400000000000000" pitchFamily="50" charset="0"/>
            </a:endParaRPr>
          </a:p>
          <a:p>
            <a:pPr algn="r"/>
            <a:r>
              <a:rPr lang="es-MX" sz="4000" b="1" i="1" dirty="0" smtClean="0">
                <a:solidFill>
                  <a:srgbClr val="002060"/>
                </a:solidFill>
                <a:latin typeface="Aileron Light" panose="00000400000000000000" pitchFamily="50" charset="0"/>
              </a:rPr>
              <a:t>Grupo 10         Yanina de la Cruz Posadas</a:t>
            </a:r>
            <a:endParaRPr lang="es-MX" sz="4000" b="1" i="1" dirty="0">
              <a:solidFill>
                <a:srgbClr val="002060"/>
              </a:solidFill>
              <a:latin typeface="Aileron Light" panose="00000400000000000000" pitchFamily="50" charset="0"/>
            </a:endParaRPr>
          </a:p>
        </p:txBody>
      </p:sp>
      <p:sp>
        <p:nvSpPr>
          <p:cNvPr id="16" name="Título 1"/>
          <p:cNvSpPr txBox="1">
            <a:spLocks/>
          </p:cNvSpPr>
          <p:nvPr/>
        </p:nvSpPr>
        <p:spPr>
          <a:xfrm>
            <a:off x="0" y="3785899"/>
            <a:ext cx="12192000" cy="12960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MX" sz="4400" b="1" i="1" dirty="0">
              <a:solidFill>
                <a:srgbClr val="A9730B"/>
              </a:solidFill>
              <a:latin typeface="Aileron Bold" panose="00000800000000000000" pitchFamily="50" charset="0"/>
            </a:endParaRPr>
          </a:p>
        </p:txBody>
      </p:sp>
    </p:spTree>
    <p:extLst>
      <p:ext uri="{BB962C8B-B14F-4D97-AF65-F5344CB8AC3E}">
        <p14:creationId xmlns:p14="http://schemas.microsoft.com/office/powerpoint/2010/main" val="1038802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6480" y="478484"/>
            <a:ext cx="8596668" cy="681318"/>
          </a:xfrm>
        </p:spPr>
        <p:txBody>
          <a:bodyPr>
            <a:normAutofit fontScale="90000"/>
          </a:bodyPr>
          <a:lstStyle/>
          <a:p>
            <a:r>
              <a:rPr lang="es-MX" dirty="0" smtClean="0"/>
              <a:t>ASPECTOS GENERALES</a:t>
            </a:r>
            <a:endParaRPr lang="es-MX" dirty="0"/>
          </a:p>
        </p:txBody>
      </p:sp>
      <p:sp>
        <p:nvSpPr>
          <p:cNvPr id="3" name="CuadroTexto 2"/>
          <p:cNvSpPr txBox="1"/>
          <p:nvPr/>
        </p:nvSpPr>
        <p:spPr>
          <a:xfrm>
            <a:off x="560759" y="1905506"/>
            <a:ext cx="5535241" cy="3046988"/>
          </a:xfrm>
          <a:prstGeom prst="rect">
            <a:avLst/>
          </a:prstGeom>
          <a:noFill/>
        </p:spPr>
        <p:txBody>
          <a:bodyPr wrap="square" rtlCol="0">
            <a:spAutoFit/>
          </a:bodyPr>
          <a:lstStyle/>
          <a:p>
            <a:pPr algn="just"/>
            <a:r>
              <a:rPr lang="es-MX" sz="2400" dirty="0" smtClean="0"/>
              <a:t>Diferencias entre compromisos y pasivos contingentes</a:t>
            </a:r>
          </a:p>
          <a:p>
            <a:pPr algn="just"/>
            <a:endParaRPr lang="es-MX" sz="2400" dirty="0"/>
          </a:p>
          <a:p>
            <a:pPr algn="just"/>
            <a:r>
              <a:rPr lang="es-MX" sz="2400" dirty="0" smtClean="0"/>
              <a:t>La principal diferencia es que los </a:t>
            </a:r>
            <a:r>
              <a:rPr lang="es-MX" sz="2400" b="1" dirty="0" smtClean="0"/>
              <a:t>compromisos</a:t>
            </a:r>
            <a:r>
              <a:rPr lang="es-MX" sz="2400" dirty="0" smtClean="0"/>
              <a:t> </a:t>
            </a:r>
            <a:r>
              <a:rPr lang="es-MX" sz="2400" u="sng" dirty="0" smtClean="0"/>
              <a:t>no han originado una obligación posible que suponga una salida de recursos económicos </a:t>
            </a:r>
            <a:r>
              <a:rPr lang="es-MX" sz="2400" dirty="0" smtClean="0"/>
              <a:t>de la entidad.</a:t>
            </a:r>
          </a:p>
          <a:p>
            <a:pPr algn="just"/>
            <a:r>
              <a:rPr lang="es-MX" sz="2400" dirty="0" smtClean="0"/>
              <a:t>. </a:t>
            </a:r>
            <a:endParaRPr lang="es-MX" sz="2400" dirty="0"/>
          </a:p>
        </p:txBody>
      </p:sp>
      <p:grpSp>
        <p:nvGrpSpPr>
          <p:cNvPr id="5" name="Grupo 4"/>
          <p:cNvGrpSpPr/>
          <p:nvPr/>
        </p:nvGrpSpPr>
        <p:grpSpPr>
          <a:xfrm>
            <a:off x="155837" y="144278"/>
            <a:ext cx="12036163" cy="855845"/>
            <a:chOff x="155837" y="144278"/>
            <a:chExt cx="12036163" cy="855845"/>
          </a:xfrm>
        </p:grpSpPr>
        <p:sp>
          <p:nvSpPr>
            <p:cNvPr id="6" name="Rectángulo 5"/>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pic>
        <p:nvPicPr>
          <p:cNvPr id="8" name="Imagen 7" descr="Contable Tip: EJERCICIO VENTA PROPIEDAD, PLANTA Y EQUIP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814" y="1614334"/>
            <a:ext cx="4806550" cy="2529447"/>
          </a:xfrm>
          <a:prstGeom prst="rect">
            <a:avLst/>
          </a:prstGeom>
        </p:spPr>
      </p:pic>
      <p:sp>
        <p:nvSpPr>
          <p:cNvPr id="9" name="CuadroTexto 8"/>
          <p:cNvSpPr txBox="1"/>
          <p:nvPr/>
        </p:nvSpPr>
        <p:spPr>
          <a:xfrm rot="10800000" flipV="1">
            <a:off x="6563034" y="4554972"/>
            <a:ext cx="4881716" cy="1477328"/>
          </a:xfrm>
          <a:prstGeom prst="rect">
            <a:avLst/>
          </a:prstGeom>
          <a:noFill/>
        </p:spPr>
        <p:txBody>
          <a:bodyPr wrap="square" rtlCol="0">
            <a:spAutoFit/>
          </a:bodyPr>
          <a:lstStyle/>
          <a:p>
            <a:r>
              <a:rPr lang="es-MX" dirty="0" smtClean="0"/>
              <a:t>Ejemplo:  </a:t>
            </a:r>
            <a:r>
              <a:rPr lang="es-MX" dirty="0"/>
              <a:t>cartas de crédito otorgadas, </a:t>
            </a:r>
            <a:r>
              <a:rPr lang="es-MX" dirty="0" smtClean="0"/>
              <a:t>acuerdos </a:t>
            </a:r>
            <a:r>
              <a:rPr lang="es-MX" dirty="0"/>
              <a:t>de adquisición de propiedades, planta y equipo y obligación de cumplimiento de algunas  cláusulas de contratos de crédito, tales como mantener ciertas razones </a:t>
            </a:r>
            <a:r>
              <a:rPr lang="es-MX" dirty="0" smtClean="0"/>
              <a:t>financieras.</a:t>
            </a:r>
            <a:endParaRPr lang="es-MX" dirty="0"/>
          </a:p>
        </p:txBody>
      </p:sp>
    </p:spTree>
    <p:extLst>
      <p:ext uri="{BB962C8B-B14F-4D97-AF65-F5344CB8AC3E}">
        <p14:creationId xmlns:p14="http://schemas.microsoft.com/office/powerpoint/2010/main" val="2861217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1187" y="145110"/>
            <a:ext cx="1460311" cy="50496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t>Inicio</a:t>
            </a:r>
            <a:endParaRPr lang="es-MX" sz="1600" dirty="0"/>
          </a:p>
        </p:txBody>
      </p:sp>
      <p:sp>
        <p:nvSpPr>
          <p:cNvPr id="7" name="Hexágono 6"/>
          <p:cNvSpPr/>
          <p:nvPr/>
        </p:nvSpPr>
        <p:spPr>
          <a:xfrm>
            <a:off x="1907273" y="1023578"/>
            <a:ext cx="2668135" cy="1364779"/>
          </a:xfrm>
          <a:prstGeom prst="hexagon">
            <a:avLst>
              <a:gd name="adj" fmla="val 48864"/>
              <a:gd name="vf" fmla="val 11547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t>¿Existe una obligación presente como consecuencia de un suceso pasado?</a:t>
            </a:r>
            <a:endParaRPr lang="es-MX" sz="1600" dirty="0"/>
          </a:p>
        </p:txBody>
      </p:sp>
      <p:sp>
        <p:nvSpPr>
          <p:cNvPr id="15" name="Hexágono 14"/>
          <p:cNvSpPr/>
          <p:nvPr/>
        </p:nvSpPr>
        <p:spPr>
          <a:xfrm>
            <a:off x="6289909" y="1081579"/>
            <a:ext cx="3481888" cy="3029810"/>
          </a:xfrm>
          <a:prstGeom prst="hexagon">
            <a:avLst>
              <a:gd name="adj" fmla="val 29945"/>
              <a:gd name="vf" fmla="val 11547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t>¿Existe una obligación</a:t>
            </a:r>
          </a:p>
          <a:p>
            <a:pPr algn="ctr"/>
            <a:r>
              <a:rPr lang="es-MX" sz="1600" dirty="0" smtClean="0"/>
              <a:t>Posible?</a:t>
            </a:r>
            <a:endParaRPr lang="es-MX" sz="1600" dirty="0"/>
          </a:p>
        </p:txBody>
      </p:sp>
      <p:sp>
        <p:nvSpPr>
          <p:cNvPr id="16" name="Hexágono 15"/>
          <p:cNvSpPr/>
          <p:nvPr/>
        </p:nvSpPr>
        <p:spPr>
          <a:xfrm>
            <a:off x="1907273" y="2746610"/>
            <a:ext cx="2668135" cy="1364779"/>
          </a:xfrm>
          <a:prstGeom prst="hexagon">
            <a:avLst>
              <a:gd name="adj" fmla="val 48864"/>
              <a:gd name="vf" fmla="val 11547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t>¿Es probable la salida de recursos económicos?</a:t>
            </a:r>
            <a:endParaRPr lang="es-MX" sz="1600" dirty="0"/>
          </a:p>
        </p:txBody>
      </p:sp>
      <p:sp>
        <p:nvSpPr>
          <p:cNvPr id="17" name="Hexágono 16"/>
          <p:cNvSpPr/>
          <p:nvPr/>
        </p:nvSpPr>
        <p:spPr>
          <a:xfrm>
            <a:off x="1907273" y="4469642"/>
            <a:ext cx="2668135" cy="1364779"/>
          </a:xfrm>
          <a:prstGeom prst="hexagon">
            <a:avLst>
              <a:gd name="adj" fmla="val 48864"/>
              <a:gd name="vf" fmla="val 11547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t>¿El monto puede estimarse confiablemente?</a:t>
            </a:r>
            <a:endParaRPr lang="es-MX" sz="1600" dirty="0"/>
          </a:p>
        </p:txBody>
      </p:sp>
      <p:sp>
        <p:nvSpPr>
          <p:cNvPr id="19" name="Rectángulo 18"/>
          <p:cNvSpPr/>
          <p:nvPr/>
        </p:nvSpPr>
        <p:spPr>
          <a:xfrm>
            <a:off x="2079574" y="6192674"/>
            <a:ext cx="2323532" cy="50496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t>Reconocer provisión</a:t>
            </a:r>
            <a:endParaRPr lang="es-MX" sz="1600" dirty="0"/>
          </a:p>
        </p:txBody>
      </p:sp>
      <p:sp>
        <p:nvSpPr>
          <p:cNvPr id="20" name="Rectángulo 19"/>
          <p:cNvSpPr/>
          <p:nvPr/>
        </p:nvSpPr>
        <p:spPr>
          <a:xfrm>
            <a:off x="5128143" y="6192674"/>
            <a:ext cx="2323532" cy="50496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t>Revelar en notas el pasivo contingente</a:t>
            </a:r>
            <a:endParaRPr lang="es-MX" sz="1600" dirty="0"/>
          </a:p>
        </p:txBody>
      </p:sp>
      <p:sp>
        <p:nvSpPr>
          <p:cNvPr id="21" name="Rectángulo 20"/>
          <p:cNvSpPr/>
          <p:nvPr/>
        </p:nvSpPr>
        <p:spPr>
          <a:xfrm>
            <a:off x="8419532" y="6192674"/>
            <a:ext cx="2323532" cy="50496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t>No hacer nada</a:t>
            </a:r>
            <a:endParaRPr lang="es-MX" sz="1600" dirty="0"/>
          </a:p>
        </p:txBody>
      </p:sp>
      <p:cxnSp>
        <p:nvCxnSpPr>
          <p:cNvPr id="27" name="Conector recto de flecha 26"/>
          <p:cNvCxnSpPr/>
          <p:nvPr/>
        </p:nvCxnSpPr>
        <p:spPr>
          <a:xfrm>
            <a:off x="3234516" y="2396884"/>
            <a:ext cx="13651" cy="349726"/>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9" name="Conector recto de flecha 28"/>
          <p:cNvCxnSpPr/>
          <p:nvPr/>
        </p:nvCxnSpPr>
        <p:spPr>
          <a:xfrm>
            <a:off x="3220865" y="4111389"/>
            <a:ext cx="13651" cy="349726"/>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0" name="Conector recto de flecha 29"/>
          <p:cNvCxnSpPr/>
          <p:nvPr/>
        </p:nvCxnSpPr>
        <p:spPr>
          <a:xfrm>
            <a:off x="3234516" y="5825893"/>
            <a:ext cx="13651" cy="349726"/>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2" name="Conector recto de flecha 31"/>
          <p:cNvCxnSpPr>
            <a:stCxn id="7" idx="0"/>
          </p:cNvCxnSpPr>
          <p:nvPr/>
        </p:nvCxnSpPr>
        <p:spPr>
          <a:xfrm flipV="1">
            <a:off x="4575408" y="1705967"/>
            <a:ext cx="2098347" cy="1"/>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6" name="Conector recto de flecha 35"/>
          <p:cNvCxnSpPr/>
          <p:nvPr/>
        </p:nvCxnSpPr>
        <p:spPr>
          <a:xfrm flipV="1">
            <a:off x="4575408" y="3428998"/>
            <a:ext cx="2098347" cy="1"/>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1" name="Conector angular 40"/>
          <p:cNvCxnSpPr>
            <a:stCxn id="17" idx="0"/>
            <a:endCxn id="20" idx="0"/>
          </p:cNvCxnSpPr>
          <p:nvPr/>
        </p:nvCxnSpPr>
        <p:spPr>
          <a:xfrm>
            <a:off x="4575408" y="5152032"/>
            <a:ext cx="1714501" cy="1040642"/>
          </a:xfrm>
          <a:prstGeom prst="bentConnector2">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Conector angular 42"/>
          <p:cNvCxnSpPr>
            <a:endCxn id="20" idx="3"/>
          </p:cNvCxnSpPr>
          <p:nvPr/>
        </p:nvCxnSpPr>
        <p:spPr>
          <a:xfrm rot="5400000">
            <a:off x="6680007" y="4883057"/>
            <a:ext cx="2333769" cy="790432"/>
          </a:xfrm>
          <a:prstGeom prst="bentConnector2">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Conector angular 45"/>
          <p:cNvCxnSpPr>
            <a:stCxn id="15" idx="0"/>
            <a:endCxn id="21" idx="3"/>
          </p:cNvCxnSpPr>
          <p:nvPr/>
        </p:nvCxnSpPr>
        <p:spPr>
          <a:xfrm>
            <a:off x="9771797" y="2596484"/>
            <a:ext cx="971267" cy="3848674"/>
          </a:xfrm>
          <a:prstGeom prst="bentConnector3">
            <a:avLst>
              <a:gd name="adj1" fmla="val 123536"/>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CuadroTexto 46"/>
          <p:cNvSpPr txBox="1"/>
          <p:nvPr/>
        </p:nvSpPr>
        <p:spPr>
          <a:xfrm>
            <a:off x="5139231" y="1367406"/>
            <a:ext cx="586854" cy="338554"/>
          </a:xfrm>
          <a:prstGeom prst="rect">
            <a:avLst/>
          </a:prstGeom>
          <a:noFill/>
        </p:spPr>
        <p:txBody>
          <a:bodyPr wrap="square" rtlCol="0">
            <a:spAutoFit/>
          </a:bodyPr>
          <a:lstStyle/>
          <a:p>
            <a:pPr algn="ctr"/>
            <a:r>
              <a:rPr lang="es-MX" sz="1600" dirty="0" smtClean="0"/>
              <a:t>No</a:t>
            </a:r>
            <a:endParaRPr lang="es-MX" sz="1600" dirty="0"/>
          </a:p>
        </p:txBody>
      </p:sp>
      <p:sp>
        <p:nvSpPr>
          <p:cNvPr id="48" name="CuadroTexto 47"/>
          <p:cNvSpPr txBox="1"/>
          <p:nvPr/>
        </p:nvSpPr>
        <p:spPr>
          <a:xfrm>
            <a:off x="5139231" y="3090436"/>
            <a:ext cx="586854" cy="338554"/>
          </a:xfrm>
          <a:prstGeom prst="rect">
            <a:avLst/>
          </a:prstGeom>
          <a:noFill/>
        </p:spPr>
        <p:txBody>
          <a:bodyPr wrap="square" rtlCol="0">
            <a:spAutoFit/>
          </a:bodyPr>
          <a:lstStyle/>
          <a:p>
            <a:pPr algn="ctr"/>
            <a:r>
              <a:rPr lang="es-MX" sz="1600" dirty="0" smtClean="0"/>
              <a:t>No</a:t>
            </a:r>
            <a:endParaRPr lang="es-MX" sz="1600" dirty="0"/>
          </a:p>
        </p:txBody>
      </p:sp>
      <p:sp>
        <p:nvSpPr>
          <p:cNvPr id="49" name="CuadroTexto 48"/>
          <p:cNvSpPr txBox="1"/>
          <p:nvPr/>
        </p:nvSpPr>
        <p:spPr>
          <a:xfrm>
            <a:off x="5128143" y="4813458"/>
            <a:ext cx="586854" cy="338554"/>
          </a:xfrm>
          <a:prstGeom prst="rect">
            <a:avLst/>
          </a:prstGeom>
          <a:noFill/>
        </p:spPr>
        <p:txBody>
          <a:bodyPr wrap="square" rtlCol="0">
            <a:spAutoFit/>
          </a:bodyPr>
          <a:lstStyle/>
          <a:p>
            <a:pPr algn="ctr"/>
            <a:r>
              <a:rPr lang="es-MX" sz="1600" dirty="0" smtClean="0"/>
              <a:t>No</a:t>
            </a:r>
            <a:endParaRPr lang="es-MX" sz="1600" dirty="0"/>
          </a:p>
        </p:txBody>
      </p:sp>
      <p:sp>
        <p:nvSpPr>
          <p:cNvPr id="50" name="CuadroTexto 49"/>
          <p:cNvSpPr txBox="1"/>
          <p:nvPr/>
        </p:nvSpPr>
        <p:spPr>
          <a:xfrm>
            <a:off x="9964003" y="2227607"/>
            <a:ext cx="586854" cy="338554"/>
          </a:xfrm>
          <a:prstGeom prst="rect">
            <a:avLst/>
          </a:prstGeom>
          <a:noFill/>
        </p:spPr>
        <p:txBody>
          <a:bodyPr wrap="square" rtlCol="0">
            <a:spAutoFit/>
          </a:bodyPr>
          <a:lstStyle/>
          <a:p>
            <a:pPr algn="ctr"/>
            <a:r>
              <a:rPr lang="es-MX" sz="1600" dirty="0" smtClean="0"/>
              <a:t>No</a:t>
            </a:r>
            <a:endParaRPr lang="es-MX" sz="1600" dirty="0"/>
          </a:p>
        </p:txBody>
      </p:sp>
      <p:sp>
        <p:nvSpPr>
          <p:cNvPr id="51" name="CuadroTexto 50"/>
          <p:cNvSpPr txBox="1"/>
          <p:nvPr/>
        </p:nvSpPr>
        <p:spPr>
          <a:xfrm>
            <a:off x="2551559" y="2427207"/>
            <a:ext cx="586854" cy="338554"/>
          </a:xfrm>
          <a:prstGeom prst="rect">
            <a:avLst/>
          </a:prstGeom>
          <a:noFill/>
        </p:spPr>
        <p:txBody>
          <a:bodyPr wrap="square" rtlCol="0">
            <a:spAutoFit/>
          </a:bodyPr>
          <a:lstStyle/>
          <a:p>
            <a:pPr algn="ctr"/>
            <a:r>
              <a:rPr lang="es-MX" sz="1600" dirty="0" smtClean="0"/>
              <a:t>Si</a:t>
            </a:r>
            <a:endParaRPr lang="es-MX" sz="1600" dirty="0"/>
          </a:p>
        </p:txBody>
      </p:sp>
      <p:sp>
        <p:nvSpPr>
          <p:cNvPr id="52" name="CuadroTexto 51"/>
          <p:cNvSpPr txBox="1"/>
          <p:nvPr/>
        </p:nvSpPr>
        <p:spPr>
          <a:xfrm>
            <a:off x="2511187" y="4122561"/>
            <a:ext cx="586854" cy="338554"/>
          </a:xfrm>
          <a:prstGeom prst="rect">
            <a:avLst/>
          </a:prstGeom>
          <a:noFill/>
        </p:spPr>
        <p:txBody>
          <a:bodyPr wrap="square" rtlCol="0">
            <a:spAutoFit/>
          </a:bodyPr>
          <a:lstStyle/>
          <a:p>
            <a:pPr algn="ctr"/>
            <a:r>
              <a:rPr lang="es-MX" sz="1600" dirty="0" smtClean="0"/>
              <a:t>Si</a:t>
            </a:r>
            <a:endParaRPr lang="es-MX" sz="1600" dirty="0"/>
          </a:p>
        </p:txBody>
      </p:sp>
      <p:sp>
        <p:nvSpPr>
          <p:cNvPr id="53" name="CuadroTexto 52"/>
          <p:cNvSpPr txBox="1"/>
          <p:nvPr/>
        </p:nvSpPr>
        <p:spPr>
          <a:xfrm>
            <a:off x="2361060" y="5865405"/>
            <a:ext cx="586854" cy="338554"/>
          </a:xfrm>
          <a:prstGeom prst="rect">
            <a:avLst/>
          </a:prstGeom>
          <a:noFill/>
        </p:spPr>
        <p:txBody>
          <a:bodyPr wrap="square" rtlCol="0">
            <a:spAutoFit/>
          </a:bodyPr>
          <a:lstStyle/>
          <a:p>
            <a:pPr algn="ctr"/>
            <a:r>
              <a:rPr lang="es-MX" sz="1600" dirty="0" smtClean="0"/>
              <a:t>Si</a:t>
            </a:r>
            <a:endParaRPr lang="es-MX" sz="1600" dirty="0"/>
          </a:p>
        </p:txBody>
      </p:sp>
      <p:sp>
        <p:nvSpPr>
          <p:cNvPr id="54" name="CuadroTexto 53"/>
          <p:cNvSpPr txBox="1"/>
          <p:nvPr/>
        </p:nvSpPr>
        <p:spPr>
          <a:xfrm>
            <a:off x="8178411" y="4813458"/>
            <a:ext cx="586854" cy="338554"/>
          </a:xfrm>
          <a:prstGeom prst="rect">
            <a:avLst/>
          </a:prstGeom>
          <a:noFill/>
        </p:spPr>
        <p:txBody>
          <a:bodyPr wrap="square" rtlCol="0">
            <a:spAutoFit/>
          </a:bodyPr>
          <a:lstStyle/>
          <a:p>
            <a:pPr algn="ctr"/>
            <a:r>
              <a:rPr lang="es-MX" sz="1600" dirty="0" smtClean="0"/>
              <a:t>Si</a:t>
            </a:r>
            <a:endParaRPr lang="es-MX" sz="1600" dirty="0"/>
          </a:p>
        </p:txBody>
      </p:sp>
      <p:cxnSp>
        <p:nvCxnSpPr>
          <p:cNvPr id="63" name="Conector recto de flecha 62"/>
          <p:cNvCxnSpPr/>
          <p:nvPr/>
        </p:nvCxnSpPr>
        <p:spPr>
          <a:xfrm>
            <a:off x="3220864" y="658605"/>
            <a:ext cx="13651" cy="349726"/>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5" name="CuadroTexto 4"/>
          <p:cNvSpPr txBox="1"/>
          <p:nvPr/>
        </p:nvSpPr>
        <p:spPr>
          <a:xfrm>
            <a:off x="6853287" y="301657"/>
            <a:ext cx="4157220" cy="646331"/>
          </a:xfrm>
          <a:prstGeom prst="rect">
            <a:avLst/>
          </a:prstGeom>
          <a:noFill/>
        </p:spPr>
        <p:txBody>
          <a:bodyPr wrap="square" rtlCol="0">
            <a:spAutoFit/>
          </a:bodyPr>
          <a:lstStyle/>
          <a:p>
            <a:r>
              <a:rPr lang="es-MX" dirty="0" smtClean="0"/>
              <a:t>ARBOL DE DECISIONES PARA IDENTIFICAR PROVISIONES Y PASIVOS CONTINGENTES. </a:t>
            </a:r>
            <a:endParaRPr lang="es-MX" dirty="0"/>
          </a:p>
        </p:txBody>
      </p:sp>
    </p:spTree>
    <p:extLst>
      <p:ext uri="{BB962C8B-B14F-4D97-AF65-F5344CB8AC3E}">
        <p14:creationId xmlns:p14="http://schemas.microsoft.com/office/powerpoint/2010/main" val="1936660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8153" y="413810"/>
            <a:ext cx="10515600" cy="898591"/>
          </a:xfrm>
        </p:spPr>
        <p:txBody>
          <a:bodyPr>
            <a:normAutofit fontScale="90000"/>
          </a:bodyPr>
          <a:lstStyle/>
          <a:p>
            <a:r>
              <a:rPr lang="es-MX" dirty="0" smtClean="0"/>
              <a:t/>
            </a:r>
            <a:br>
              <a:rPr lang="es-MX" dirty="0" smtClean="0"/>
            </a:br>
            <a:r>
              <a:rPr lang="es-MX" dirty="0"/>
              <a:t/>
            </a:r>
            <a:br>
              <a:rPr lang="es-MX" dirty="0"/>
            </a:br>
            <a:r>
              <a:rPr lang="es-MX" dirty="0" smtClean="0"/>
              <a:t>40.NORMAS DE </a:t>
            </a:r>
            <a:r>
              <a:rPr lang="es-MX" dirty="0" smtClean="0"/>
              <a:t>VALUACIÓN</a:t>
            </a:r>
            <a:r>
              <a:rPr lang="es-MX" dirty="0" smtClean="0"/>
              <a:t/>
            </a:r>
            <a:br>
              <a:rPr lang="es-MX" dirty="0" smtClean="0"/>
            </a:br>
            <a:r>
              <a:rPr lang="es-MX" dirty="0"/>
              <a:t/>
            </a:r>
            <a:br>
              <a:rPr lang="es-MX" dirty="0"/>
            </a:br>
            <a:endParaRPr lang="es-MX" dirty="0"/>
          </a:p>
        </p:txBody>
      </p:sp>
      <p:grpSp>
        <p:nvGrpSpPr>
          <p:cNvPr id="6" name="Grupo 5"/>
          <p:cNvGrpSpPr/>
          <p:nvPr/>
        </p:nvGrpSpPr>
        <p:grpSpPr>
          <a:xfrm>
            <a:off x="155837" y="144278"/>
            <a:ext cx="12036163" cy="855845"/>
            <a:chOff x="155837" y="144278"/>
            <a:chExt cx="12036163" cy="855845"/>
          </a:xfrm>
        </p:grpSpPr>
        <p:sp>
          <p:nvSpPr>
            <p:cNvPr id="7" name="Rectángulo 6"/>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3" name="CuadroTexto 2"/>
          <p:cNvSpPr txBox="1"/>
          <p:nvPr/>
        </p:nvSpPr>
        <p:spPr>
          <a:xfrm>
            <a:off x="627017" y="1596971"/>
            <a:ext cx="5468983" cy="4708981"/>
          </a:xfrm>
          <a:prstGeom prst="rect">
            <a:avLst/>
          </a:prstGeom>
          <a:noFill/>
        </p:spPr>
        <p:txBody>
          <a:bodyPr wrap="square" rtlCol="0">
            <a:spAutoFit/>
          </a:bodyPr>
          <a:lstStyle/>
          <a:p>
            <a:r>
              <a:rPr lang="es-MX" sz="2000" dirty="0" smtClean="0"/>
              <a:t>Las provisiones al ser un pasivo, aunque </a:t>
            </a:r>
            <a:r>
              <a:rPr lang="es-MX" sz="2000" b="1" dirty="0" smtClean="0"/>
              <a:t>de cuantía y/ o fecha  de liquidación incierta</a:t>
            </a:r>
            <a:r>
              <a:rPr lang="es-MX" sz="2000" dirty="0" smtClean="0"/>
              <a:t>, debe reconocerse cuando una operación cumple con todos los elementos de la definición de pasivos establecida en las NIF, los cuales se refieren a ser una obligación:</a:t>
            </a:r>
          </a:p>
          <a:p>
            <a:pPr marL="342900" indent="-342900">
              <a:buFont typeface="Arial" panose="020B0604020202020204" pitchFamily="34" charset="0"/>
              <a:buChar char="•"/>
            </a:pPr>
            <a:r>
              <a:rPr lang="es-MX" sz="2000" dirty="0" smtClean="0"/>
              <a:t>Presente</a:t>
            </a:r>
          </a:p>
          <a:p>
            <a:pPr marL="342900" indent="-342900">
              <a:buFont typeface="Arial" panose="020B0604020202020204" pitchFamily="34" charset="0"/>
              <a:buChar char="•"/>
            </a:pPr>
            <a:r>
              <a:rPr lang="es-MX" sz="2000" dirty="0" smtClean="0"/>
              <a:t>Identificada</a:t>
            </a:r>
          </a:p>
          <a:p>
            <a:pPr marL="342900" indent="-342900">
              <a:buFont typeface="Arial" panose="020B0604020202020204" pitchFamily="34" charset="0"/>
              <a:buChar char="•"/>
            </a:pPr>
            <a:r>
              <a:rPr lang="es-MX" sz="2000" dirty="0" smtClean="0"/>
              <a:t>Cuantificada en términos monetarios</a:t>
            </a:r>
          </a:p>
          <a:p>
            <a:pPr marL="342900" indent="-342900">
              <a:buFont typeface="Arial" panose="020B0604020202020204" pitchFamily="34" charset="0"/>
              <a:buChar char="•"/>
            </a:pPr>
            <a:r>
              <a:rPr lang="es-MX" sz="2000" dirty="0" smtClean="0"/>
              <a:t>Que presenta una probable disminución de recursos económicos </a:t>
            </a:r>
            <a:r>
              <a:rPr lang="es-MX" sz="2000" dirty="0" smtClean="0"/>
              <a:t>(salida </a:t>
            </a:r>
            <a:r>
              <a:rPr lang="es-MX" sz="2000" dirty="0" smtClean="0"/>
              <a:t>de efectivo, entrega de bienes en pago, por ejemplo).</a:t>
            </a:r>
          </a:p>
          <a:p>
            <a:pPr marL="342900" indent="-342900">
              <a:buFont typeface="Arial" panose="020B0604020202020204" pitchFamily="34" charset="0"/>
              <a:buChar char="•"/>
            </a:pPr>
            <a:r>
              <a:rPr lang="es-MX" sz="2000" dirty="0" smtClean="0"/>
              <a:t>Derivada de operaciones ocurridas en el pasado.</a:t>
            </a:r>
          </a:p>
          <a:p>
            <a:endParaRPr lang="es-MX" sz="2000" dirty="0"/>
          </a:p>
        </p:txBody>
      </p:sp>
      <p:pic>
        <p:nvPicPr>
          <p:cNvPr id="15" name="Imagen 14" descr="Breve Nota sobre los Estados Financieros de GRUPO DÍA: (III) El Balanc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3352" y="1805062"/>
            <a:ext cx="4088996" cy="2668968"/>
          </a:xfrm>
          <a:prstGeom prst="rect">
            <a:avLst/>
          </a:prstGeom>
        </p:spPr>
      </p:pic>
      <p:sp>
        <p:nvSpPr>
          <p:cNvPr id="4" name="CuadroTexto 3"/>
          <p:cNvSpPr txBox="1"/>
          <p:nvPr/>
        </p:nvSpPr>
        <p:spPr>
          <a:xfrm flipH="1">
            <a:off x="6801062" y="4640120"/>
            <a:ext cx="4247310" cy="1754326"/>
          </a:xfrm>
          <a:prstGeom prst="rect">
            <a:avLst/>
          </a:prstGeom>
          <a:noFill/>
        </p:spPr>
        <p:txBody>
          <a:bodyPr wrap="square" rtlCol="0">
            <a:spAutoFit/>
          </a:bodyPr>
          <a:lstStyle/>
          <a:p>
            <a:r>
              <a:rPr lang="es-MX" b="1" dirty="0" smtClean="0"/>
              <a:t>Riesgos</a:t>
            </a:r>
            <a:r>
              <a:rPr lang="es-MX" dirty="0"/>
              <a:t>:</a:t>
            </a:r>
          </a:p>
          <a:p>
            <a:pPr marL="285750" indent="-285750">
              <a:buFont typeface="Arial" panose="020B0604020202020204" pitchFamily="34" charset="0"/>
              <a:buChar char="•"/>
            </a:pPr>
            <a:r>
              <a:rPr lang="es-MX" b="1" dirty="0"/>
              <a:t>Subestimar o sobreestimar el </a:t>
            </a:r>
            <a:r>
              <a:rPr lang="es-MX" b="1" dirty="0" smtClean="0"/>
              <a:t>valor.</a:t>
            </a:r>
          </a:p>
          <a:p>
            <a:pPr marL="285750" indent="-285750">
              <a:buFont typeface="Arial" panose="020B0604020202020204" pitchFamily="34" charset="0"/>
              <a:buChar char="•"/>
            </a:pPr>
            <a:r>
              <a:rPr lang="es-MX" b="1" dirty="0" smtClean="0"/>
              <a:t>No identificar adecuadamente la provisión.</a:t>
            </a:r>
          </a:p>
          <a:p>
            <a:pPr marL="285750" indent="-285750">
              <a:buFont typeface="Arial" panose="020B0604020202020204" pitchFamily="34" charset="0"/>
              <a:buChar char="•"/>
            </a:pPr>
            <a:r>
              <a:rPr lang="es-MX" b="1" dirty="0" smtClean="0"/>
              <a:t>Valuar una provisión que no se derive de operaciones ocurridas en el pasado</a:t>
            </a:r>
            <a:r>
              <a:rPr lang="es-MX" dirty="0" smtClean="0"/>
              <a:t>. </a:t>
            </a:r>
            <a:endParaRPr lang="es-MX" dirty="0"/>
          </a:p>
        </p:txBody>
      </p:sp>
    </p:spTree>
    <p:extLst>
      <p:ext uri="{BB962C8B-B14F-4D97-AF65-F5344CB8AC3E}">
        <p14:creationId xmlns:p14="http://schemas.microsoft.com/office/powerpoint/2010/main" val="1147208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636" y="751725"/>
            <a:ext cx="10515600" cy="1325563"/>
          </a:xfrm>
        </p:spPr>
        <p:txBody>
          <a:bodyPr>
            <a:normAutofit/>
          </a:bodyPr>
          <a:lstStyle/>
          <a:p>
            <a:r>
              <a:rPr lang="es-MX" sz="4000" dirty="0" smtClean="0"/>
              <a:t>50. NORMAS DE </a:t>
            </a:r>
            <a:r>
              <a:rPr lang="es-MX" sz="4000" dirty="0" smtClean="0"/>
              <a:t>PRESENTACIÓN</a:t>
            </a:r>
            <a:r>
              <a:rPr lang="es-MX" sz="4000" dirty="0" smtClean="0"/>
              <a:t/>
            </a:r>
            <a:br>
              <a:rPr lang="es-MX" sz="4000" dirty="0" smtClean="0"/>
            </a:br>
            <a:r>
              <a:rPr lang="es-MX" sz="4000" dirty="0" smtClean="0"/>
              <a:t> Estado de situación financiera</a:t>
            </a:r>
            <a:endParaRPr lang="es-MX" sz="4000" dirty="0"/>
          </a:p>
        </p:txBody>
      </p:sp>
      <p:sp>
        <p:nvSpPr>
          <p:cNvPr id="3" name="CuadroTexto 2"/>
          <p:cNvSpPr txBox="1"/>
          <p:nvPr/>
        </p:nvSpPr>
        <p:spPr>
          <a:xfrm>
            <a:off x="568736" y="1950151"/>
            <a:ext cx="5497043" cy="400110"/>
          </a:xfrm>
          <a:prstGeom prst="rect">
            <a:avLst/>
          </a:prstGeom>
          <a:noFill/>
        </p:spPr>
        <p:txBody>
          <a:bodyPr wrap="square" rtlCol="0">
            <a:spAutoFit/>
          </a:bodyPr>
          <a:lstStyle/>
          <a:p>
            <a:pPr algn="just"/>
            <a:endParaRPr lang="es-MX" sz="2000" dirty="0"/>
          </a:p>
        </p:txBody>
      </p:sp>
      <p:grpSp>
        <p:nvGrpSpPr>
          <p:cNvPr id="5" name="Grupo 4"/>
          <p:cNvGrpSpPr/>
          <p:nvPr/>
        </p:nvGrpSpPr>
        <p:grpSpPr>
          <a:xfrm>
            <a:off x="155837" y="144278"/>
            <a:ext cx="12036163" cy="855845"/>
            <a:chOff x="155837" y="144278"/>
            <a:chExt cx="12036163" cy="855845"/>
          </a:xfrm>
        </p:grpSpPr>
        <p:sp>
          <p:nvSpPr>
            <p:cNvPr id="7" name="Rectángulo 6"/>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4" name="CuadroTexto 3"/>
          <p:cNvSpPr txBox="1"/>
          <p:nvPr/>
        </p:nvSpPr>
        <p:spPr>
          <a:xfrm>
            <a:off x="880938" y="2413337"/>
            <a:ext cx="3662782" cy="1477328"/>
          </a:xfrm>
          <a:prstGeom prst="rect">
            <a:avLst/>
          </a:prstGeom>
          <a:noFill/>
        </p:spPr>
        <p:txBody>
          <a:bodyPr wrap="square" rtlCol="0">
            <a:spAutoFit/>
          </a:bodyPr>
          <a:lstStyle/>
          <a:p>
            <a:r>
              <a:rPr lang="es-MX" dirty="0" smtClean="0"/>
              <a:t>En el estado de situación financiera, las provisiones deben presentarse por separado del resto de los pasivos, clasificadas en corto o largo plazo o con base en su exigibilidad.</a:t>
            </a:r>
            <a:endParaRPr lang="es-MX" dirty="0"/>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l="9852" t="24336" r="10052" b="27476"/>
          <a:stretch/>
        </p:blipFill>
        <p:spPr>
          <a:xfrm>
            <a:off x="5726539" y="2013720"/>
            <a:ext cx="5108920" cy="3977659"/>
          </a:xfrm>
          <a:prstGeom prst="rect">
            <a:avLst/>
          </a:prstGeom>
        </p:spPr>
      </p:pic>
      <p:sp>
        <p:nvSpPr>
          <p:cNvPr id="10" name="CuadroTexto 9"/>
          <p:cNvSpPr txBox="1"/>
          <p:nvPr/>
        </p:nvSpPr>
        <p:spPr>
          <a:xfrm>
            <a:off x="742888" y="6200783"/>
            <a:ext cx="10041376" cy="1077218"/>
          </a:xfrm>
          <a:prstGeom prst="rect">
            <a:avLst/>
          </a:prstGeom>
          <a:noFill/>
        </p:spPr>
        <p:txBody>
          <a:bodyPr wrap="square" rtlCol="0">
            <a:spAutoFit/>
          </a:bodyPr>
          <a:lstStyle/>
          <a:p>
            <a:r>
              <a:rPr lang="es-MX" sz="1400" dirty="0" smtClean="0"/>
              <a:t>Fuente:</a:t>
            </a:r>
            <a:r>
              <a:rPr lang="es-MX" u="sng" dirty="0">
                <a:hlinkClick r:id="rId5"/>
              </a:rPr>
              <a:t> </a:t>
            </a:r>
            <a:r>
              <a:rPr lang="es-MX" sz="1400" u="sng" dirty="0">
                <a:hlinkClick r:id="rId5"/>
              </a:rPr>
              <a:t>https://www.cuentapublica.hacienda.gob.mx/work/models/CP/2021/tomo/IV/MAT_Print.1L01.02.01.pdf</a:t>
            </a:r>
            <a:endParaRPr lang="es-MX" sz="1400" dirty="0"/>
          </a:p>
          <a:p>
            <a:r>
              <a:rPr lang="es-MX" dirty="0"/>
              <a:t> </a:t>
            </a:r>
          </a:p>
          <a:p>
            <a:endParaRPr lang="es-MX" sz="1400" dirty="0" smtClean="0"/>
          </a:p>
          <a:p>
            <a:endParaRPr lang="es-MX" sz="1400" dirty="0"/>
          </a:p>
        </p:txBody>
      </p:sp>
      <p:sp>
        <p:nvSpPr>
          <p:cNvPr id="6" name="CuadroTexto 5"/>
          <p:cNvSpPr txBox="1"/>
          <p:nvPr/>
        </p:nvSpPr>
        <p:spPr>
          <a:xfrm>
            <a:off x="981636" y="4084265"/>
            <a:ext cx="3421930" cy="923330"/>
          </a:xfrm>
          <a:prstGeom prst="rect">
            <a:avLst/>
          </a:prstGeom>
          <a:noFill/>
        </p:spPr>
        <p:txBody>
          <a:bodyPr wrap="square" rtlCol="0">
            <a:spAutoFit/>
          </a:bodyPr>
          <a:lstStyle/>
          <a:p>
            <a:r>
              <a:rPr lang="es-MX" b="1" dirty="0" smtClean="0"/>
              <a:t>Riesgos:</a:t>
            </a:r>
          </a:p>
          <a:p>
            <a:r>
              <a:rPr lang="es-MX" b="1" dirty="0" smtClean="0"/>
              <a:t>No separar las provisiones según el plazo de exigibilidad</a:t>
            </a:r>
            <a:r>
              <a:rPr lang="es-MX" dirty="0" smtClean="0"/>
              <a:t>.</a:t>
            </a:r>
            <a:endParaRPr lang="es-MX" dirty="0"/>
          </a:p>
        </p:txBody>
      </p:sp>
      <p:sp>
        <p:nvSpPr>
          <p:cNvPr id="12" name="Rectángulo 11"/>
          <p:cNvSpPr/>
          <p:nvPr/>
        </p:nvSpPr>
        <p:spPr>
          <a:xfrm>
            <a:off x="8243021" y="4084265"/>
            <a:ext cx="2763982" cy="83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8280999" y="3339283"/>
            <a:ext cx="2763982" cy="75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98186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4663" y="624588"/>
            <a:ext cx="9700804" cy="1325563"/>
          </a:xfrm>
        </p:spPr>
        <p:txBody>
          <a:bodyPr>
            <a:normAutofit/>
          </a:bodyPr>
          <a:lstStyle/>
          <a:p>
            <a:r>
              <a:rPr lang="es-MX" sz="3200" dirty="0" smtClean="0"/>
              <a:t>50.NORMAS DE </a:t>
            </a:r>
            <a:r>
              <a:rPr lang="es-MX" sz="3200" dirty="0" smtClean="0"/>
              <a:t>PRESENTACIÓN</a:t>
            </a:r>
            <a:endParaRPr lang="es-MX" sz="3200" dirty="0"/>
          </a:p>
        </p:txBody>
      </p:sp>
      <p:sp>
        <p:nvSpPr>
          <p:cNvPr id="3" name="CuadroTexto 2"/>
          <p:cNvSpPr txBox="1"/>
          <p:nvPr/>
        </p:nvSpPr>
        <p:spPr>
          <a:xfrm>
            <a:off x="568737" y="2413337"/>
            <a:ext cx="3944876" cy="1015663"/>
          </a:xfrm>
          <a:prstGeom prst="rect">
            <a:avLst/>
          </a:prstGeom>
          <a:noFill/>
        </p:spPr>
        <p:txBody>
          <a:bodyPr wrap="square" rtlCol="0">
            <a:spAutoFit/>
          </a:bodyPr>
          <a:lstStyle/>
          <a:p>
            <a:pPr algn="just"/>
            <a:r>
              <a:rPr lang="es-MX" sz="2000" dirty="0" smtClean="0"/>
              <a:t>En el Estado </a:t>
            </a:r>
            <a:r>
              <a:rPr lang="es-MX" sz="2000" dirty="0" smtClean="0"/>
              <a:t>de resultados integral, la entidad debe presentar el gasto por provisiones reconocidas. </a:t>
            </a:r>
            <a:endParaRPr lang="es-MX" sz="2000" dirty="0"/>
          </a:p>
        </p:txBody>
      </p:sp>
      <p:grpSp>
        <p:nvGrpSpPr>
          <p:cNvPr id="5" name="Grupo 4"/>
          <p:cNvGrpSpPr/>
          <p:nvPr/>
        </p:nvGrpSpPr>
        <p:grpSpPr>
          <a:xfrm>
            <a:off x="155837" y="144278"/>
            <a:ext cx="12036163" cy="855845"/>
            <a:chOff x="155837" y="144278"/>
            <a:chExt cx="12036163" cy="855845"/>
          </a:xfrm>
        </p:grpSpPr>
        <p:sp>
          <p:nvSpPr>
            <p:cNvPr id="7" name="Rectángulo 6"/>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9" name="CuadroTexto 8"/>
          <p:cNvSpPr txBox="1"/>
          <p:nvPr/>
        </p:nvSpPr>
        <p:spPr>
          <a:xfrm>
            <a:off x="742888" y="6097088"/>
            <a:ext cx="10493863" cy="1015663"/>
          </a:xfrm>
          <a:prstGeom prst="rect">
            <a:avLst/>
          </a:prstGeom>
          <a:noFill/>
        </p:spPr>
        <p:txBody>
          <a:bodyPr wrap="square" rtlCol="0">
            <a:spAutoFit/>
          </a:bodyPr>
          <a:lstStyle/>
          <a:p>
            <a:r>
              <a:rPr lang="es-MX" sz="1400" dirty="0" smtClean="0"/>
              <a:t>Fuente:</a:t>
            </a:r>
            <a:r>
              <a:rPr lang="es-MX" u="sng" dirty="0">
                <a:hlinkClick r:id="rId4"/>
              </a:rPr>
              <a:t> </a:t>
            </a:r>
            <a:r>
              <a:rPr lang="es-MX" sz="1400" u="sng" dirty="0">
                <a:hlinkClick r:id="rId4"/>
              </a:rPr>
              <a:t>https://www.cuentapublica.hacienda.gob.mx/work/models/CP/2021/tomo/IV/MAT_Print.1L01.02.01.pdf</a:t>
            </a:r>
            <a:endParaRPr lang="es-MX" sz="1400" dirty="0"/>
          </a:p>
          <a:p>
            <a:r>
              <a:rPr lang="es-MX" sz="1400" dirty="0"/>
              <a:t> </a:t>
            </a:r>
          </a:p>
          <a:p>
            <a:endParaRPr lang="es-MX" sz="1400" dirty="0" smtClean="0"/>
          </a:p>
          <a:p>
            <a:endParaRPr lang="es-MX" sz="1400" dirty="0"/>
          </a:p>
        </p:txBody>
      </p:sp>
      <p:pic>
        <p:nvPicPr>
          <p:cNvPr id="4" name="Imagen 3"/>
          <p:cNvPicPr>
            <a:picLocks noChangeAspect="1"/>
          </p:cNvPicPr>
          <p:nvPr/>
        </p:nvPicPr>
        <p:blipFill rotWithShape="1">
          <a:blip r:embed="rId5"/>
          <a:srcRect l="30556" t="12716" r="27778" b="27038"/>
          <a:stretch/>
        </p:blipFill>
        <p:spPr>
          <a:xfrm>
            <a:off x="5111662" y="1601762"/>
            <a:ext cx="5527040" cy="4495326"/>
          </a:xfrm>
          <a:prstGeom prst="rect">
            <a:avLst/>
          </a:prstGeom>
        </p:spPr>
      </p:pic>
      <p:sp>
        <p:nvSpPr>
          <p:cNvPr id="6" name="Rectángulo 5"/>
          <p:cNvSpPr/>
          <p:nvPr/>
        </p:nvSpPr>
        <p:spPr>
          <a:xfrm>
            <a:off x="7758545" y="5031971"/>
            <a:ext cx="3014750" cy="49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abajo 9"/>
          <p:cNvSpPr/>
          <p:nvPr/>
        </p:nvSpPr>
        <p:spPr>
          <a:xfrm rot="2258141">
            <a:off x="10500405" y="4423061"/>
            <a:ext cx="282633" cy="645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93132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867" y="624588"/>
            <a:ext cx="10515600" cy="1325563"/>
          </a:xfrm>
        </p:spPr>
        <p:txBody>
          <a:bodyPr/>
          <a:lstStyle/>
          <a:p>
            <a:r>
              <a:rPr lang="es-MX" dirty="0" smtClean="0"/>
              <a:t>60.NORMAS DE REVELACIÓN</a:t>
            </a:r>
            <a:endParaRPr lang="es-MX" dirty="0"/>
          </a:p>
        </p:txBody>
      </p:sp>
      <p:sp>
        <p:nvSpPr>
          <p:cNvPr id="3" name="CuadroTexto 2"/>
          <p:cNvSpPr txBox="1"/>
          <p:nvPr/>
        </p:nvSpPr>
        <p:spPr>
          <a:xfrm>
            <a:off x="568736" y="1950151"/>
            <a:ext cx="6719959" cy="2862322"/>
          </a:xfrm>
          <a:prstGeom prst="rect">
            <a:avLst/>
          </a:prstGeom>
          <a:noFill/>
        </p:spPr>
        <p:txBody>
          <a:bodyPr wrap="square" rtlCol="0">
            <a:spAutoFit/>
          </a:bodyPr>
          <a:lstStyle/>
          <a:p>
            <a:pPr algn="just"/>
            <a:r>
              <a:rPr lang="es-MX" sz="2000" dirty="0" smtClean="0"/>
              <a:t>Por cada tipo de </a:t>
            </a:r>
            <a:r>
              <a:rPr lang="es-MX" sz="2000" b="1" dirty="0" smtClean="0"/>
              <a:t>provisión</a:t>
            </a:r>
            <a:r>
              <a:rPr lang="es-MX" sz="2000" dirty="0" smtClean="0"/>
              <a:t> relevante, la entidad debe revelar en notas a los estados </a:t>
            </a:r>
            <a:r>
              <a:rPr lang="es-MX" sz="2000" dirty="0" smtClean="0"/>
              <a:t>financieros, </a:t>
            </a:r>
            <a:r>
              <a:rPr lang="es-MX" sz="2000" dirty="0" smtClean="0"/>
              <a:t>los cambios entre el saldo inicial y final del periodo que incluya:</a:t>
            </a:r>
          </a:p>
          <a:p>
            <a:pPr marL="342900" indent="-342900" algn="just">
              <a:buFont typeface="Wingdings" panose="05000000000000000000" pitchFamily="2" charset="2"/>
              <a:buChar char="ü"/>
            </a:pPr>
            <a:r>
              <a:rPr lang="es-MX" sz="2000" dirty="0" smtClean="0"/>
              <a:t>Provisiones constituidas en el periodo, así como los incrementos en las provisiones existentes. </a:t>
            </a:r>
          </a:p>
          <a:p>
            <a:pPr marL="342900" indent="-342900" algn="just">
              <a:buFont typeface="Wingdings" panose="05000000000000000000" pitchFamily="2" charset="2"/>
              <a:buChar char="ü"/>
            </a:pPr>
            <a:r>
              <a:rPr lang="es-MX" sz="2000" dirty="0" smtClean="0"/>
              <a:t>Disminuciones a las provisiones por :</a:t>
            </a:r>
          </a:p>
          <a:p>
            <a:pPr marL="800100" lvl="1" indent="-342900" algn="just">
              <a:buFont typeface="Wingdings" panose="05000000000000000000" pitchFamily="2" charset="2"/>
              <a:buChar char="ü"/>
            </a:pPr>
            <a:r>
              <a:rPr lang="es-MX" sz="2000" dirty="0" smtClean="0"/>
              <a:t>Pagos efectuados durante el periodo</a:t>
            </a:r>
          </a:p>
          <a:p>
            <a:pPr marL="800100" lvl="1" indent="-342900" algn="just">
              <a:buFont typeface="Wingdings" panose="05000000000000000000" pitchFamily="2" charset="2"/>
              <a:buChar char="ü"/>
            </a:pPr>
            <a:r>
              <a:rPr lang="es-MX" sz="2000" dirty="0" smtClean="0"/>
              <a:t>Por reversión de las mismas al librarse la entidad de la obligación de pago.</a:t>
            </a:r>
            <a:endParaRPr lang="es-MX" sz="2000" dirty="0"/>
          </a:p>
        </p:txBody>
      </p:sp>
      <p:grpSp>
        <p:nvGrpSpPr>
          <p:cNvPr id="5" name="Grupo 4"/>
          <p:cNvGrpSpPr/>
          <p:nvPr/>
        </p:nvGrpSpPr>
        <p:grpSpPr>
          <a:xfrm>
            <a:off x="155837" y="144278"/>
            <a:ext cx="12036163" cy="855845"/>
            <a:chOff x="155837" y="144278"/>
            <a:chExt cx="12036163" cy="855845"/>
          </a:xfrm>
        </p:grpSpPr>
        <p:sp>
          <p:nvSpPr>
            <p:cNvPr id="7" name="Rectángulo 6"/>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9" name="CuadroTexto 8"/>
          <p:cNvSpPr txBox="1"/>
          <p:nvPr/>
        </p:nvSpPr>
        <p:spPr>
          <a:xfrm>
            <a:off x="742888" y="6200783"/>
            <a:ext cx="6737775" cy="523220"/>
          </a:xfrm>
          <a:prstGeom prst="rect">
            <a:avLst/>
          </a:prstGeom>
          <a:noFill/>
        </p:spPr>
        <p:txBody>
          <a:bodyPr wrap="square" rtlCol="0">
            <a:spAutoFit/>
          </a:bodyPr>
          <a:lstStyle/>
          <a:p>
            <a:r>
              <a:rPr lang="es-MX" sz="1400" dirty="0" smtClean="0"/>
              <a:t>Fuente: </a:t>
            </a:r>
            <a:r>
              <a:rPr lang="es-MX" sz="1400" dirty="0" smtClean="0">
                <a:hlinkClick r:id="rId4"/>
              </a:rPr>
              <a:t>https://www.cuentapublica.hacienda.gob.mx/es/CP/Camara_de_Diputados-2021</a:t>
            </a:r>
            <a:endParaRPr lang="es-MX" sz="1400" dirty="0" smtClean="0"/>
          </a:p>
          <a:p>
            <a:endParaRPr lang="es-MX" sz="1400" dirty="0"/>
          </a:p>
        </p:txBody>
      </p:sp>
      <p:pic>
        <p:nvPicPr>
          <p:cNvPr id="6" name="Imagen 5" descr="Notas a los Estados Financieros | Empresa y economí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8393" y="1129473"/>
            <a:ext cx="2489200" cy="3683000"/>
          </a:xfrm>
          <a:prstGeom prst="rect">
            <a:avLst/>
          </a:prstGeom>
        </p:spPr>
      </p:pic>
    </p:spTree>
    <p:extLst>
      <p:ext uri="{BB962C8B-B14F-4D97-AF65-F5344CB8AC3E}">
        <p14:creationId xmlns:p14="http://schemas.microsoft.com/office/powerpoint/2010/main" val="4068338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867" y="624588"/>
            <a:ext cx="10515600" cy="1325563"/>
          </a:xfrm>
        </p:spPr>
        <p:txBody>
          <a:bodyPr/>
          <a:lstStyle/>
          <a:p>
            <a:r>
              <a:rPr lang="es-MX" dirty="0" smtClean="0"/>
              <a:t>60.NORMAS DE REVELACIÓN</a:t>
            </a:r>
            <a:endParaRPr lang="es-MX" dirty="0"/>
          </a:p>
        </p:txBody>
      </p:sp>
      <p:sp>
        <p:nvSpPr>
          <p:cNvPr id="3" name="CuadroTexto 2"/>
          <p:cNvSpPr txBox="1"/>
          <p:nvPr/>
        </p:nvSpPr>
        <p:spPr>
          <a:xfrm>
            <a:off x="568736" y="1483450"/>
            <a:ext cx="6719959" cy="4401205"/>
          </a:xfrm>
          <a:prstGeom prst="rect">
            <a:avLst/>
          </a:prstGeom>
          <a:noFill/>
        </p:spPr>
        <p:txBody>
          <a:bodyPr wrap="square" rtlCol="0">
            <a:spAutoFit/>
          </a:bodyPr>
          <a:lstStyle/>
          <a:p>
            <a:pPr algn="just"/>
            <a:r>
              <a:rPr lang="es-MX" sz="2000" dirty="0" smtClean="0"/>
              <a:t>Por cada tipo de </a:t>
            </a:r>
            <a:r>
              <a:rPr lang="es-MX" sz="2000" b="1" dirty="0" smtClean="0"/>
              <a:t>pasivo contingente </a:t>
            </a:r>
            <a:r>
              <a:rPr lang="es-MX" sz="2000" dirty="0" smtClean="0"/>
              <a:t>relevante a la fecha de</a:t>
            </a:r>
          </a:p>
          <a:p>
            <a:pPr algn="just"/>
            <a:r>
              <a:rPr lang="es-MX" sz="2000" dirty="0" smtClean="0"/>
              <a:t>los </a:t>
            </a:r>
            <a:r>
              <a:rPr lang="es-MX" sz="2000" dirty="0" smtClean="0"/>
              <a:t>estados financieros, debe revelarse una breve descripción de su naturaleza y cuando sea posible:</a:t>
            </a:r>
          </a:p>
          <a:p>
            <a:pPr marL="342900" indent="-342900" algn="just">
              <a:buFont typeface="Arial" panose="020B0604020202020204" pitchFamily="34" charset="0"/>
              <a:buChar char="•"/>
            </a:pPr>
            <a:r>
              <a:rPr lang="es-MX" sz="2000" dirty="0" smtClean="0"/>
              <a:t>Estimación de su posible efecto financiero.</a:t>
            </a:r>
          </a:p>
          <a:p>
            <a:pPr marL="342900" indent="-342900" algn="just">
              <a:buFont typeface="Arial" panose="020B0604020202020204" pitchFamily="34" charset="0"/>
              <a:buChar char="•"/>
            </a:pPr>
            <a:r>
              <a:rPr lang="es-MX" sz="2000" dirty="0" smtClean="0"/>
              <a:t>Las incertidumbres relacionadas con su importe y con los posibles periodos en que ocurrirán.</a:t>
            </a:r>
          </a:p>
          <a:p>
            <a:pPr marL="342900" indent="-342900" algn="just">
              <a:buFont typeface="Arial" panose="020B0604020202020204" pitchFamily="34" charset="0"/>
              <a:buChar char="•"/>
            </a:pPr>
            <a:r>
              <a:rPr lang="es-MX" sz="2000" dirty="0" smtClean="0"/>
              <a:t>Las salidas de recursos económicos correspondientes.</a:t>
            </a:r>
          </a:p>
          <a:p>
            <a:pPr marL="342900" indent="-342900" algn="just">
              <a:buFont typeface="Arial" panose="020B0604020202020204" pitchFamily="34" charset="0"/>
              <a:buChar char="•"/>
            </a:pPr>
            <a:endParaRPr lang="es-MX" sz="2000" dirty="0"/>
          </a:p>
          <a:p>
            <a:pPr algn="just"/>
            <a:r>
              <a:rPr lang="es-MX" sz="2000" dirty="0" smtClean="0"/>
              <a:t>En cuanto a los </a:t>
            </a:r>
            <a:r>
              <a:rPr lang="es-MX" sz="2000" b="1" dirty="0" smtClean="0"/>
              <a:t>compromisos</a:t>
            </a:r>
            <a:r>
              <a:rPr lang="es-MX" sz="2000" dirty="0" smtClean="0"/>
              <a:t>, se deben revelar el monto y la naturaleza de los compromisos relevantes solo en los siguientes casos:</a:t>
            </a:r>
          </a:p>
          <a:p>
            <a:pPr marL="342900" indent="-342900" algn="just">
              <a:buFont typeface="Arial" panose="020B0604020202020204" pitchFamily="34" charset="0"/>
              <a:buChar char="•"/>
            </a:pPr>
            <a:r>
              <a:rPr lang="es-MX" sz="2000" dirty="0" smtClean="0"/>
              <a:t>Cuando sean obligaciones requeridas por contratos o por ley.</a:t>
            </a:r>
          </a:p>
          <a:p>
            <a:pPr marL="342900" indent="-342900" algn="just">
              <a:buFont typeface="Arial" panose="020B0604020202020204" pitchFamily="34" charset="0"/>
              <a:buChar char="•"/>
            </a:pPr>
            <a:r>
              <a:rPr lang="es-MX" sz="2000" dirty="0" smtClean="0"/>
              <a:t>Cuando correspondan a contratos onerosos.</a:t>
            </a:r>
            <a:endParaRPr lang="es-MX" sz="2000" dirty="0"/>
          </a:p>
        </p:txBody>
      </p:sp>
      <p:grpSp>
        <p:nvGrpSpPr>
          <p:cNvPr id="5" name="Grupo 4"/>
          <p:cNvGrpSpPr/>
          <p:nvPr/>
        </p:nvGrpSpPr>
        <p:grpSpPr>
          <a:xfrm>
            <a:off x="155837" y="144278"/>
            <a:ext cx="12036163" cy="855845"/>
            <a:chOff x="155837" y="144278"/>
            <a:chExt cx="12036163" cy="855845"/>
          </a:xfrm>
        </p:grpSpPr>
        <p:sp>
          <p:nvSpPr>
            <p:cNvPr id="7" name="Rectángulo 6"/>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9" name="CuadroTexto 8"/>
          <p:cNvSpPr txBox="1"/>
          <p:nvPr/>
        </p:nvSpPr>
        <p:spPr>
          <a:xfrm>
            <a:off x="742888" y="6200783"/>
            <a:ext cx="6737775" cy="523220"/>
          </a:xfrm>
          <a:prstGeom prst="rect">
            <a:avLst/>
          </a:prstGeom>
          <a:noFill/>
        </p:spPr>
        <p:txBody>
          <a:bodyPr wrap="square" rtlCol="0">
            <a:spAutoFit/>
          </a:bodyPr>
          <a:lstStyle/>
          <a:p>
            <a:r>
              <a:rPr lang="es-MX" sz="1400" dirty="0" smtClean="0"/>
              <a:t>Fuente: </a:t>
            </a:r>
            <a:r>
              <a:rPr lang="es-MX" sz="1400" dirty="0" smtClean="0">
                <a:hlinkClick r:id="rId4"/>
              </a:rPr>
              <a:t>https://www.cuentapublica.hacienda.gob.mx/es/CP/Camara_de_Diputados-2021</a:t>
            </a:r>
            <a:endParaRPr lang="es-MX" sz="1400" dirty="0" smtClean="0"/>
          </a:p>
          <a:p>
            <a:endParaRPr lang="es-MX" sz="1400" dirty="0"/>
          </a:p>
        </p:txBody>
      </p:sp>
      <p:pic>
        <p:nvPicPr>
          <p:cNvPr id="6" name="Imagen 5" descr="Notas a los Estados Financieros | Empresa y economí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2047" y="1483450"/>
            <a:ext cx="3538404" cy="4222457"/>
          </a:xfrm>
          <a:prstGeom prst="rect">
            <a:avLst/>
          </a:prstGeom>
        </p:spPr>
      </p:pic>
    </p:spTree>
    <p:extLst>
      <p:ext uri="{BB962C8B-B14F-4D97-AF65-F5344CB8AC3E}">
        <p14:creationId xmlns:p14="http://schemas.microsoft.com/office/powerpoint/2010/main" val="2503839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867" y="624588"/>
            <a:ext cx="10515600" cy="1325563"/>
          </a:xfrm>
        </p:spPr>
        <p:txBody>
          <a:bodyPr/>
          <a:lstStyle/>
          <a:p>
            <a:r>
              <a:rPr lang="es-MX" dirty="0" smtClean="0"/>
              <a:t>60. NORMAS DE </a:t>
            </a:r>
            <a:r>
              <a:rPr lang="es-MX" dirty="0" smtClean="0"/>
              <a:t>REVELACIÓN</a:t>
            </a:r>
            <a:endParaRPr lang="es-MX" dirty="0"/>
          </a:p>
        </p:txBody>
      </p:sp>
      <p:sp>
        <p:nvSpPr>
          <p:cNvPr id="3" name="CuadroTexto 2"/>
          <p:cNvSpPr txBox="1"/>
          <p:nvPr/>
        </p:nvSpPr>
        <p:spPr>
          <a:xfrm>
            <a:off x="568737" y="1950151"/>
            <a:ext cx="3433108" cy="2862322"/>
          </a:xfrm>
          <a:prstGeom prst="rect">
            <a:avLst/>
          </a:prstGeom>
          <a:noFill/>
        </p:spPr>
        <p:txBody>
          <a:bodyPr wrap="square" rtlCol="0">
            <a:spAutoFit/>
          </a:bodyPr>
          <a:lstStyle/>
          <a:p>
            <a:pPr algn="just"/>
            <a:r>
              <a:rPr lang="es-MX" sz="2000" dirty="0" smtClean="0"/>
              <a:t>Adicionalmente, </a:t>
            </a:r>
            <a:r>
              <a:rPr lang="es-MX" sz="2000" dirty="0" smtClean="0"/>
              <a:t>la entidad debe revelar una breve descripción de la naturaleza de la obligación contraída, así como una expectativa de los posibles periodos en los que ocurrirán las salidas de recursos económicos que se producirán por la misma.</a:t>
            </a:r>
            <a:endParaRPr lang="es-MX" sz="2000" dirty="0"/>
          </a:p>
        </p:txBody>
      </p:sp>
      <p:grpSp>
        <p:nvGrpSpPr>
          <p:cNvPr id="5" name="Grupo 4"/>
          <p:cNvGrpSpPr/>
          <p:nvPr/>
        </p:nvGrpSpPr>
        <p:grpSpPr>
          <a:xfrm>
            <a:off x="155837" y="144278"/>
            <a:ext cx="12036163" cy="855845"/>
            <a:chOff x="155837" y="144278"/>
            <a:chExt cx="12036163" cy="855845"/>
          </a:xfrm>
        </p:grpSpPr>
        <p:sp>
          <p:nvSpPr>
            <p:cNvPr id="7" name="Rectángulo 6"/>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pic>
        <p:nvPicPr>
          <p:cNvPr id="4" name="Imagen 3"/>
          <p:cNvPicPr>
            <a:picLocks noChangeAspect="1"/>
          </p:cNvPicPr>
          <p:nvPr/>
        </p:nvPicPr>
        <p:blipFill>
          <a:blip r:embed="rId4"/>
          <a:stretch>
            <a:fillRect/>
          </a:stretch>
        </p:blipFill>
        <p:spPr>
          <a:xfrm>
            <a:off x="4354286" y="2110260"/>
            <a:ext cx="7444159" cy="3522924"/>
          </a:xfrm>
          <a:prstGeom prst="rect">
            <a:avLst/>
          </a:prstGeom>
        </p:spPr>
      </p:pic>
      <p:sp>
        <p:nvSpPr>
          <p:cNvPr id="9" name="CuadroTexto 8"/>
          <p:cNvSpPr txBox="1"/>
          <p:nvPr/>
        </p:nvSpPr>
        <p:spPr>
          <a:xfrm>
            <a:off x="742888" y="6200783"/>
            <a:ext cx="10531570" cy="1077218"/>
          </a:xfrm>
          <a:prstGeom prst="rect">
            <a:avLst/>
          </a:prstGeom>
          <a:noFill/>
        </p:spPr>
        <p:txBody>
          <a:bodyPr wrap="square" rtlCol="0">
            <a:spAutoFit/>
          </a:bodyPr>
          <a:lstStyle/>
          <a:p>
            <a:r>
              <a:rPr lang="es-MX" sz="1400" dirty="0" smtClean="0"/>
              <a:t>Fuente:</a:t>
            </a:r>
            <a:r>
              <a:rPr lang="es-MX" u="sng" dirty="0">
                <a:hlinkClick r:id="rId5"/>
              </a:rPr>
              <a:t> </a:t>
            </a:r>
            <a:r>
              <a:rPr lang="es-MX" sz="1400" u="sng" dirty="0">
                <a:hlinkClick r:id="rId5"/>
              </a:rPr>
              <a:t>https://www.cuentapublica.hacienda.gob.mx/work/models/CP/2021/tomo/IV/MAT_Print.1L01.02.01.pdf</a:t>
            </a:r>
            <a:endParaRPr lang="es-MX" sz="1400" dirty="0"/>
          </a:p>
          <a:p>
            <a:r>
              <a:rPr lang="es-MX" dirty="0"/>
              <a:t> </a:t>
            </a:r>
          </a:p>
          <a:p>
            <a:endParaRPr lang="es-MX" sz="1400" dirty="0" smtClean="0"/>
          </a:p>
          <a:p>
            <a:endParaRPr lang="es-MX" sz="1400" dirty="0"/>
          </a:p>
        </p:txBody>
      </p:sp>
    </p:spTree>
    <p:extLst>
      <p:ext uri="{BB962C8B-B14F-4D97-AF65-F5344CB8AC3E}">
        <p14:creationId xmlns:p14="http://schemas.microsoft.com/office/powerpoint/2010/main" val="3373812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75105" y="2192687"/>
            <a:ext cx="4806706" cy="2985433"/>
          </a:xfrm>
          <a:prstGeom prst="rect">
            <a:avLst/>
          </a:prstGeom>
          <a:noFill/>
        </p:spPr>
        <p:txBody>
          <a:bodyPr wrap="square" rtlCol="0">
            <a:spAutoFit/>
          </a:bodyPr>
          <a:lstStyle/>
          <a:p>
            <a:endParaRPr lang="es-MX" sz="2000" b="1" dirty="0"/>
          </a:p>
          <a:p>
            <a:endParaRPr lang="es-MX" sz="2000" b="1" dirty="0"/>
          </a:p>
          <a:p>
            <a:r>
              <a:rPr lang="es-MX" sz="2000" b="1" dirty="0"/>
              <a:t>Conocer las políticas y procedimientos </a:t>
            </a:r>
            <a:r>
              <a:rPr lang="es-MX" sz="2000" b="1" dirty="0" smtClean="0"/>
              <a:t>que</a:t>
            </a:r>
          </a:p>
          <a:p>
            <a:r>
              <a:rPr lang="es-MX" sz="2000" b="1" dirty="0" smtClean="0"/>
              <a:t>aplica </a:t>
            </a:r>
            <a:r>
              <a:rPr lang="es-MX" sz="2000" b="1" dirty="0"/>
              <a:t>la </a:t>
            </a:r>
            <a:r>
              <a:rPr lang="es-MX" sz="2000" b="1" dirty="0" smtClean="0"/>
              <a:t>entidad  para </a:t>
            </a:r>
            <a:r>
              <a:rPr lang="es-MX" sz="2000" b="1" dirty="0"/>
              <a:t>el proceso </a:t>
            </a:r>
            <a:r>
              <a:rPr lang="es-MX" sz="2000" b="1" dirty="0" smtClean="0"/>
              <a:t>de</a:t>
            </a:r>
          </a:p>
          <a:p>
            <a:r>
              <a:rPr lang="es-MX" sz="2000" b="1" dirty="0" smtClean="0"/>
              <a:t>Cuentas </a:t>
            </a:r>
            <a:r>
              <a:rPr lang="es-MX" sz="2000" b="1" dirty="0"/>
              <a:t>por Pagar.</a:t>
            </a:r>
          </a:p>
          <a:p>
            <a:endParaRPr lang="es-MX" sz="2000" b="1" dirty="0"/>
          </a:p>
          <a:p>
            <a:endParaRPr lang="es-MX" sz="2000" b="1" dirty="0" smtClean="0"/>
          </a:p>
          <a:p>
            <a:endParaRPr lang="es-MX" sz="2000" b="1" dirty="0"/>
          </a:p>
          <a:p>
            <a:endParaRPr lang="es-MX" sz="2800" dirty="0"/>
          </a:p>
        </p:txBody>
      </p:sp>
      <p:grpSp>
        <p:nvGrpSpPr>
          <p:cNvPr id="4" name="Grupo 3"/>
          <p:cNvGrpSpPr/>
          <p:nvPr/>
        </p:nvGrpSpPr>
        <p:grpSpPr>
          <a:xfrm>
            <a:off x="155837" y="144278"/>
            <a:ext cx="12036163" cy="855845"/>
            <a:chOff x="155837" y="144278"/>
            <a:chExt cx="12036163" cy="855845"/>
          </a:xfrm>
        </p:grpSpPr>
        <p:sp>
          <p:nvSpPr>
            <p:cNvPr id="5" name="Rectángulo 4"/>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chemeClr val="accent5">
                    <a:lumMod val="75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7" name="Título 6"/>
          <p:cNvSpPr>
            <a:spLocks noGrp="1"/>
          </p:cNvSpPr>
          <p:nvPr>
            <p:ph type="title"/>
          </p:nvPr>
        </p:nvSpPr>
        <p:spPr>
          <a:xfrm>
            <a:off x="1157490" y="496010"/>
            <a:ext cx="10515600" cy="1325563"/>
          </a:xfrm>
        </p:spPr>
        <p:txBody>
          <a:bodyPr/>
          <a:lstStyle/>
          <a:p>
            <a:r>
              <a:rPr lang="es-MX" dirty="0" smtClean="0"/>
              <a:t>Evaluación de </a:t>
            </a:r>
            <a:br>
              <a:rPr lang="es-MX" dirty="0" smtClean="0"/>
            </a:br>
            <a:r>
              <a:rPr lang="es-MX" dirty="0" smtClean="0"/>
              <a:t> control interno</a:t>
            </a:r>
            <a:endParaRPr lang="es-MX" dirty="0"/>
          </a:p>
        </p:txBody>
      </p:sp>
      <p:sp>
        <p:nvSpPr>
          <p:cNvPr id="9" name="CuadroTexto 8"/>
          <p:cNvSpPr txBox="1"/>
          <p:nvPr/>
        </p:nvSpPr>
        <p:spPr>
          <a:xfrm>
            <a:off x="568736" y="6316546"/>
            <a:ext cx="8646458" cy="230832"/>
          </a:xfrm>
          <a:prstGeom prst="rect">
            <a:avLst/>
          </a:prstGeom>
          <a:noFill/>
        </p:spPr>
        <p:txBody>
          <a:bodyPr wrap="square" rtlCol="0">
            <a:spAutoFit/>
          </a:bodyPr>
          <a:lstStyle/>
          <a:p>
            <a:r>
              <a:rPr lang="es-MX" sz="900" dirty="0"/>
              <a:t>Fuente: https://repositoriocrai.ucompensar.edu.co/bitstream/handle/compensar/4037/CONTROL%20INTERNO%20CUENTAS%20POR%20PAGAR.pdf?sequence=1&amp;isAllowed=y</a:t>
            </a:r>
          </a:p>
        </p:txBody>
      </p:sp>
      <p:pic>
        <p:nvPicPr>
          <p:cNvPr id="12" name="Imagen 11"/>
          <p:cNvPicPr>
            <a:picLocks noChangeAspect="1"/>
          </p:cNvPicPr>
          <p:nvPr/>
        </p:nvPicPr>
        <p:blipFill rotWithShape="1">
          <a:blip r:embed="rId4"/>
          <a:srcRect l="30232" t="26059" r="26792" b="22699"/>
          <a:stretch/>
        </p:blipFill>
        <p:spPr>
          <a:xfrm>
            <a:off x="5661212" y="1729524"/>
            <a:ext cx="5832477" cy="3911761"/>
          </a:xfrm>
          <a:prstGeom prst="rect">
            <a:avLst/>
          </a:prstGeom>
        </p:spPr>
      </p:pic>
    </p:spTree>
    <p:extLst>
      <p:ext uri="{BB962C8B-B14F-4D97-AF65-F5344CB8AC3E}">
        <p14:creationId xmlns:p14="http://schemas.microsoft.com/office/powerpoint/2010/main" val="7958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54505" y="1490944"/>
            <a:ext cx="8360689" cy="2677656"/>
          </a:xfrm>
          <a:prstGeom prst="rect">
            <a:avLst/>
          </a:prstGeom>
          <a:noFill/>
        </p:spPr>
        <p:txBody>
          <a:bodyPr wrap="square" rtlCol="0">
            <a:spAutoFit/>
          </a:bodyPr>
          <a:lstStyle/>
          <a:p>
            <a:endParaRPr lang="es-MX" sz="2000" b="1" dirty="0"/>
          </a:p>
          <a:p>
            <a:endParaRPr lang="es-MX" sz="2000" b="1" dirty="0"/>
          </a:p>
          <a:p>
            <a:endParaRPr lang="es-MX" sz="2000" b="1" dirty="0" smtClean="0"/>
          </a:p>
          <a:p>
            <a:endParaRPr lang="es-MX" sz="2000" b="1" dirty="0"/>
          </a:p>
          <a:p>
            <a:r>
              <a:rPr lang="es-MX" sz="2000" b="1" dirty="0" smtClean="0"/>
              <a:t>Se  pueden realizar cuestionarios a los </a:t>
            </a:r>
          </a:p>
          <a:p>
            <a:r>
              <a:rPr lang="es-MX" sz="2000" b="1" dirty="0" smtClean="0"/>
              <a:t>responsables del proceso.</a:t>
            </a:r>
          </a:p>
          <a:p>
            <a:endParaRPr lang="es-MX" sz="2000" b="1" dirty="0"/>
          </a:p>
          <a:p>
            <a:endParaRPr lang="es-MX" sz="2800" dirty="0"/>
          </a:p>
        </p:txBody>
      </p:sp>
      <p:grpSp>
        <p:nvGrpSpPr>
          <p:cNvPr id="4" name="Grupo 3"/>
          <p:cNvGrpSpPr/>
          <p:nvPr/>
        </p:nvGrpSpPr>
        <p:grpSpPr>
          <a:xfrm>
            <a:off x="155837" y="144278"/>
            <a:ext cx="12036163" cy="855845"/>
            <a:chOff x="155837" y="144278"/>
            <a:chExt cx="12036163" cy="855845"/>
          </a:xfrm>
        </p:grpSpPr>
        <p:sp>
          <p:nvSpPr>
            <p:cNvPr id="5" name="Rectángulo 4"/>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chemeClr val="accent5">
                    <a:lumMod val="75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7" name="Título 6"/>
          <p:cNvSpPr>
            <a:spLocks noGrp="1"/>
          </p:cNvSpPr>
          <p:nvPr>
            <p:ph type="title"/>
          </p:nvPr>
        </p:nvSpPr>
        <p:spPr>
          <a:xfrm>
            <a:off x="1157490" y="496010"/>
            <a:ext cx="10515600" cy="1325563"/>
          </a:xfrm>
        </p:spPr>
        <p:txBody>
          <a:bodyPr/>
          <a:lstStyle/>
          <a:p>
            <a:r>
              <a:rPr lang="es-MX" dirty="0" smtClean="0"/>
              <a:t>Evaluación de </a:t>
            </a:r>
            <a:br>
              <a:rPr lang="es-MX" dirty="0" smtClean="0"/>
            </a:br>
            <a:r>
              <a:rPr lang="es-MX" dirty="0" smtClean="0"/>
              <a:t> control interno</a:t>
            </a:r>
            <a:endParaRPr lang="es-MX" dirty="0"/>
          </a:p>
        </p:txBody>
      </p:sp>
      <p:pic>
        <p:nvPicPr>
          <p:cNvPr id="8" name="Imagen 7"/>
          <p:cNvPicPr>
            <a:picLocks noChangeAspect="1"/>
          </p:cNvPicPr>
          <p:nvPr/>
        </p:nvPicPr>
        <p:blipFill rotWithShape="1">
          <a:blip r:embed="rId4"/>
          <a:srcRect l="33382" t="27332" r="32867" b="9768"/>
          <a:stretch/>
        </p:blipFill>
        <p:spPr>
          <a:xfrm>
            <a:off x="5592935" y="365125"/>
            <a:ext cx="6080155" cy="5155800"/>
          </a:xfrm>
          <a:prstGeom prst="rect">
            <a:avLst/>
          </a:prstGeom>
        </p:spPr>
      </p:pic>
      <p:sp>
        <p:nvSpPr>
          <p:cNvPr id="9" name="CuadroTexto 8"/>
          <p:cNvSpPr txBox="1"/>
          <p:nvPr/>
        </p:nvSpPr>
        <p:spPr>
          <a:xfrm>
            <a:off x="568736" y="6316546"/>
            <a:ext cx="8646458" cy="230832"/>
          </a:xfrm>
          <a:prstGeom prst="rect">
            <a:avLst/>
          </a:prstGeom>
          <a:noFill/>
        </p:spPr>
        <p:txBody>
          <a:bodyPr wrap="square" rtlCol="0">
            <a:spAutoFit/>
          </a:bodyPr>
          <a:lstStyle/>
          <a:p>
            <a:r>
              <a:rPr lang="es-MX" sz="900" dirty="0"/>
              <a:t>Fuente: https://repositoriocrai.ucompensar.edu.co/bitstream/handle/compensar/4037/CONTROL%20INTERNO%20CUENTAS%20POR%20PAGAR.pdf?sequence=1&amp;isAllowed=y</a:t>
            </a:r>
          </a:p>
        </p:txBody>
      </p:sp>
      <p:pic>
        <p:nvPicPr>
          <p:cNvPr id="10" name="Imagen 9"/>
          <p:cNvPicPr>
            <a:picLocks noChangeAspect="1"/>
          </p:cNvPicPr>
          <p:nvPr/>
        </p:nvPicPr>
        <p:blipFill rotWithShape="1">
          <a:blip r:embed="rId4"/>
          <a:srcRect l="33382" t="27332" r="32867" b="9768"/>
          <a:stretch/>
        </p:blipFill>
        <p:spPr>
          <a:xfrm>
            <a:off x="5745335" y="517525"/>
            <a:ext cx="6080155" cy="5155800"/>
          </a:xfrm>
          <a:prstGeom prst="rect">
            <a:avLst/>
          </a:prstGeom>
        </p:spPr>
      </p:pic>
    </p:spTree>
    <p:extLst>
      <p:ext uri="{BB962C8B-B14F-4D97-AF65-F5344CB8AC3E}">
        <p14:creationId xmlns:p14="http://schemas.microsoft.com/office/powerpoint/2010/main" val="2828771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554" y="1000123"/>
            <a:ext cx="6132834" cy="4679708"/>
          </a:xfrm>
        </p:spPr>
        <p:txBody>
          <a:bodyPr>
            <a:noAutofit/>
          </a:bodyPr>
          <a:lstStyle/>
          <a:p>
            <a:r>
              <a:rPr lang="es-MX" sz="3600" b="1" dirty="0" smtClean="0">
                <a:solidFill>
                  <a:schemeClr val="tx1"/>
                </a:solidFill>
              </a:rPr>
              <a:t>Norma de Información Financiera C-9</a:t>
            </a:r>
            <a:br>
              <a:rPr lang="es-MX" sz="3600" b="1" dirty="0" smtClean="0">
                <a:solidFill>
                  <a:schemeClr val="tx1"/>
                </a:solidFill>
              </a:rPr>
            </a:br>
            <a:r>
              <a:rPr lang="es-MX" sz="3600" b="1" dirty="0" smtClean="0"/>
              <a:t>PROVISIONES, CONTINGENCIAS Y COMPROMISOS</a:t>
            </a:r>
            <a:r>
              <a:rPr lang="es-MX" sz="3600" b="1" dirty="0" smtClean="0">
                <a:solidFill>
                  <a:schemeClr val="tx1"/>
                </a:solidFill>
              </a:rPr>
              <a:t/>
            </a:r>
            <a:br>
              <a:rPr lang="es-MX" sz="3600" b="1" dirty="0" smtClean="0">
                <a:solidFill>
                  <a:schemeClr val="tx1"/>
                </a:solidFill>
              </a:rPr>
            </a:br>
            <a:r>
              <a:rPr lang="es-MX" sz="3600" b="1" dirty="0"/>
              <a:t/>
            </a:r>
            <a:br>
              <a:rPr lang="es-MX" sz="3600" b="1" dirty="0"/>
            </a:br>
            <a:r>
              <a:rPr lang="es-MX" sz="2400" b="1" dirty="0"/>
              <a:t/>
            </a:r>
            <a:br>
              <a:rPr lang="es-MX" sz="2400" b="1" dirty="0"/>
            </a:br>
            <a:r>
              <a:rPr lang="es-MX" sz="2400" b="1" dirty="0" smtClean="0"/>
              <a:t>CUENTAS POR PAGAR</a:t>
            </a:r>
            <a:br>
              <a:rPr lang="es-MX" sz="2400" b="1" dirty="0" smtClean="0"/>
            </a:br>
            <a:r>
              <a:rPr lang="es-MX" sz="2400" b="1" dirty="0"/>
              <a:t/>
            </a:r>
            <a:br>
              <a:rPr lang="es-MX" sz="2400" b="1" dirty="0"/>
            </a:br>
            <a:endParaRPr lang="es-MX" sz="1600" dirty="0">
              <a:solidFill>
                <a:schemeClr val="tx1"/>
              </a:solidFill>
            </a:endParaRPr>
          </a:p>
        </p:txBody>
      </p:sp>
      <p:pic>
        <p:nvPicPr>
          <p:cNvPr id="6" name="Imagen 5" descr="There is No Asset Bubble? : MoneyRiskAnalysi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507" y="2174188"/>
            <a:ext cx="4325691" cy="3109012"/>
          </a:xfrm>
          <a:prstGeom prst="rect">
            <a:avLst/>
          </a:prstGeom>
        </p:spPr>
      </p:pic>
      <p:grpSp>
        <p:nvGrpSpPr>
          <p:cNvPr id="5" name="Grupo 4"/>
          <p:cNvGrpSpPr/>
          <p:nvPr/>
        </p:nvGrpSpPr>
        <p:grpSpPr>
          <a:xfrm>
            <a:off x="155837" y="144278"/>
            <a:ext cx="11112527" cy="855845"/>
            <a:chOff x="155837" y="144278"/>
            <a:chExt cx="11112527" cy="855845"/>
          </a:xfrm>
        </p:grpSpPr>
        <p:sp>
          <p:nvSpPr>
            <p:cNvPr id="7" name="Rectángulo 6"/>
            <p:cNvSpPr/>
            <p:nvPr/>
          </p:nvSpPr>
          <p:spPr>
            <a:xfrm>
              <a:off x="6951546" y="310590"/>
              <a:ext cx="4316818" cy="261610"/>
            </a:xfrm>
            <a:prstGeom prst="rect">
              <a:avLst/>
            </a:prstGeom>
          </p:spPr>
          <p:txBody>
            <a:bodyPr wrap="square">
              <a:spAutoFit/>
            </a:bodyPr>
            <a:lstStyle/>
            <a:p>
              <a:pPr algn="r"/>
              <a:r>
                <a:rPr lang="es-MX" sz="1100" b="1" dirty="0" smtClean="0">
                  <a:solidFill>
                    <a:srgbClr val="002060"/>
                  </a:solidFill>
                </a:rPr>
                <a:t>Auditoría de Estados Financieros</a:t>
              </a:r>
              <a:endParaRPr lang="es-MX" sz="1100" b="1" dirty="0">
                <a:solidFill>
                  <a:srgbClr val="002060"/>
                </a:solidFill>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Tree>
    <p:extLst>
      <p:ext uri="{BB962C8B-B14F-4D97-AF65-F5344CB8AC3E}">
        <p14:creationId xmlns:p14="http://schemas.microsoft.com/office/powerpoint/2010/main" val="2789936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54505" y="1490944"/>
            <a:ext cx="8360689" cy="2985433"/>
          </a:xfrm>
          <a:prstGeom prst="rect">
            <a:avLst/>
          </a:prstGeom>
          <a:noFill/>
        </p:spPr>
        <p:txBody>
          <a:bodyPr wrap="square" rtlCol="0">
            <a:spAutoFit/>
          </a:bodyPr>
          <a:lstStyle/>
          <a:p>
            <a:endParaRPr lang="es-MX" sz="2000" b="1" dirty="0"/>
          </a:p>
          <a:p>
            <a:endParaRPr lang="es-MX" sz="2000" b="1" dirty="0"/>
          </a:p>
          <a:p>
            <a:endParaRPr lang="es-MX" sz="2000" b="1" dirty="0" smtClean="0"/>
          </a:p>
          <a:p>
            <a:endParaRPr lang="es-MX" sz="2000" b="1" dirty="0"/>
          </a:p>
          <a:p>
            <a:r>
              <a:rPr lang="es-MX" sz="2000" b="1" dirty="0" smtClean="0"/>
              <a:t>Se  pueden realizar observaciones de </a:t>
            </a:r>
          </a:p>
          <a:p>
            <a:r>
              <a:rPr lang="es-MX" sz="2000" b="1" dirty="0" smtClean="0"/>
              <a:t>verificación para constatar que se </a:t>
            </a:r>
          </a:p>
          <a:p>
            <a:r>
              <a:rPr lang="es-MX" sz="2000" b="1" dirty="0" smtClean="0"/>
              <a:t>lleva a cabo el proceso.</a:t>
            </a:r>
          </a:p>
          <a:p>
            <a:endParaRPr lang="es-MX" sz="2000" b="1" dirty="0"/>
          </a:p>
          <a:p>
            <a:endParaRPr lang="es-MX" sz="2800" dirty="0"/>
          </a:p>
        </p:txBody>
      </p:sp>
      <p:grpSp>
        <p:nvGrpSpPr>
          <p:cNvPr id="4" name="Grupo 3"/>
          <p:cNvGrpSpPr/>
          <p:nvPr/>
        </p:nvGrpSpPr>
        <p:grpSpPr>
          <a:xfrm>
            <a:off x="155837" y="144278"/>
            <a:ext cx="12036163" cy="855845"/>
            <a:chOff x="155837" y="144278"/>
            <a:chExt cx="12036163" cy="855845"/>
          </a:xfrm>
        </p:grpSpPr>
        <p:sp>
          <p:nvSpPr>
            <p:cNvPr id="5" name="Rectángulo 4"/>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chemeClr val="accent5">
                    <a:lumMod val="75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7" name="Título 6"/>
          <p:cNvSpPr>
            <a:spLocks noGrp="1"/>
          </p:cNvSpPr>
          <p:nvPr>
            <p:ph type="title"/>
          </p:nvPr>
        </p:nvSpPr>
        <p:spPr>
          <a:xfrm>
            <a:off x="1157490" y="496010"/>
            <a:ext cx="10515600" cy="1325563"/>
          </a:xfrm>
        </p:spPr>
        <p:txBody>
          <a:bodyPr/>
          <a:lstStyle/>
          <a:p>
            <a:r>
              <a:rPr lang="es-MX" dirty="0" smtClean="0"/>
              <a:t>Evaluación de control</a:t>
            </a:r>
            <a:br>
              <a:rPr lang="es-MX" dirty="0" smtClean="0"/>
            </a:br>
            <a:r>
              <a:rPr lang="es-MX" dirty="0" smtClean="0"/>
              <a:t> interno</a:t>
            </a:r>
            <a:endParaRPr lang="es-MX" dirty="0"/>
          </a:p>
        </p:txBody>
      </p:sp>
      <p:sp>
        <p:nvSpPr>
          <p:cNvPr id="9" name="CuadroTexto 8"/>
          <p:cNvSpPr txBox="1"/>
          <p:nvPr/>
        </p:nvSpPr>
        <p:spPr>
          <a:xfrm>
            <a:off x="568736" y="6316546"/>
            <a:ext cx="8646458" cy="230832"/>
          </a:xfrm>
          <a:prstGeom prst="rect">
            <a:avLst/>
          </a:prstGeom>
          <a:noFill/>
        </p:spPr>
        <p:txBody>
          <a:bodyPr wrap="square" rtlCol="0">
            <a:spAutoFit/>
          </a:bodyPr>
          <a:lstStyle/>
          <a:p>
            <a:r>
              <a:rPr lang="es-MX" sz="900" dirty="0"/>
              <a:t>Fuente: https://repositoriocrai.ucompensar.edu.co/bitstream/handle/compensar/4037/CONTROL%20INTERNO%20CUENTAS%20POR%20PAGAR.pdf?sequence=1&amp;isAllowed=y</a:t>
            </a:r>
          </a:p>
        </p:txBody>
      </p:sp>
      <p:pic>
        <p:nvPicPr>
          <p:cNvPr id="2" name="Imagen 1"/>
          <p:cNvPicPr>
            <a:picLocks noChangeAspect="1"/>
          </p:cNvPicPr>
          <p:nvPr/>
        </p:nvPicPr>
        <p:blipFill rotWithShape="1">
          <a:blip r:embed="rId4"/>
          <a:srcRect l="21823" t="24848" r="16544" b="6065"/>
          <a:stretch/>
        </p:blipFill>
        <p:spPr>
          <a:xfrm>
            <a:off x="4991548" y="1710564"/>
            <a:ext cx="6540650" cy="4124025"/>
          </a:xfrm>
          <a:prstGeom prst="rect">
            <a:avLst/>
          </a:prstGeom>
        </p:spPr>
      </p:pic>
    </p:spTree>
    <p:extLst>
      <p:ext uri="{BB962C8B-B14F-4D97-AF65-F5344CB8AC3E}">
        <p14:creationId xmlns:p14="http://schemas.microsoft.com/office/powerpoint/2010/main" val="2247136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55837" y="144278"/>
            <a:ext cx="12036163" cy="855845"/>
            <a:chOff x="155837" y="144278"/>
            <a:chExt cx="12036163" cy="855845"/>
          </a:xfrm>
        </p:grpSpPr>
        <p:sp>
          <p:nvSpPr>
            <p:cNvPr id="4" name="Rectángulo 3"/>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chemeClr val="accent5">
                    <a:lumMod val="75000"/>
                  </a:schemeClr>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6" name="CuadroTexto 5"/>
          <p:cNvSpPr txBox="1"/>
          <p:nvPr/>
        </p:nvSpPr>
        <p:spPr>
          <a:xfrm>
            <a:off x="1355497" y="572200"/>
            <a:ext cx="6145823" cy="5355312"/>
          </a:xfrm>
          <a:prstGeom prst="rect">
            <a:avLst/>
          </a:prstGeom>
          <a:noFill/>
        </p:spPr>
        <p:txBody>
          <a:bodyPr wrap="square" rtlCol="0">
            <a:spAutoFit/>
          </a:bodyPr>
          <a:lstStyle/>
          <a:p>
            <a:r>
              <a:rPr lang="es-MX" b="1" dirty="0" smtClean="0"/>
              <a:t>RIESGO INHERENTE</a:t>
            </a:r>
          </a:p>
          <a:p>
            <a:endParaRPr lang="es-MX" dirty="0" smtClean="0"/>
          </a:p>
          <a:p>
            <a:r>
              <a:rPr lang="es-MX" dirty="0" smtClean="0"/>
              <a:t>Es la susceptibilidad que se presenta cuando el saldo de una cuenta puede contener errores importantes o se agregan representaciones erróneas de transacciones y se asume la inexistencia de controles relacionados.</a:t>
            </a:r>
          </a:p>
          <a:p>
            <a:endParaRPr lang="es-MX" dirty="0" smtClean="0"/>
          </a:p>
          <a:p>
            <a:r>
              <a:rPr lang="es-MX" dirty="0" smtClean="0"/>
              <a:t>Existen factores que afectan el riesgo inherente:</a:t>
            </a:r>
          </a:p>
          <a:p>
            <a:pPr marL="285750" indent="-285750">
              <a:buFont typeface="Arial" panose="020B0604020202020204" pitchFamily="34" charset="0"/>
              <a:buChar char="•"/>
            </a:pPr>
            <a:r>
              <a:rPr lang="es-MX" dirty="0" smtClean="0"/>
              <a:t>Integridad de la administración</a:t>
            </a:r>
          </a:p>
          <a:p>
            <a:pPr marL="285750" indent="-285750">
              <a:buFont typeface="Arial" panose="020B0604020202020204" pitchFamily="34" charset="0"/>
              <a:buChar char="•"/>
            </a:pPr>
            <a:r>
              <a:rPr lang="es-MX" dirty="0" smtClean="0"/>
              <a:t>La inexperiencia de la administración puede afectar la preparación de los estados financieros.</a:t>
            </a:r>
          </a:p>
          <a:p>
            <a:pPr marL="285750" indent="-285750">
              <a:buFont typeface="Arial" panose="020B0604020202020204" pitchFamily="34" charset="0"/>
              <a:buChar char="•"/>
            </a:pPr>
            <a:r>
              <a:rPr lang="es-MX" dirty="0" smtClean="0"/>
              <a:t>Presiones inusuales de la administración para dar una representación errónea de los estados financieros.</a:t>
            </a:r>
          </a:p>
          <a:p>
            <a:pPr marL="285750" indent="-285750">
              <a:buFont typeface="Arial" panose="020B0604020202020204" pitchFamily="34" charset="0"/>
              <a:buChar char="•"/>
            </a:pPr>
            <a:r>
              <a:rPr lang="es-MX" dirty="0" smtClean="0"/>
              <a:t>Susceptibilidad de pérdida o malversación de los activos, por </a:t>
            </a:r>
            <a:r>
              <a:rPr lang="es-MX" dirty="0" smtClean="0"/>
              <a:t>ejemplo, </a:t>
            </a:r>
            <a:r>
              <a:rPr lang="es-MX" dirty="0" smtClean="0"/>
              <a:t>manejo de efectivo.</a:t>
            </a:r>
            <a:endParaRPr lang="es-MX" dirty="0"/>
          </a:p>
          <a:p>
            <a:endParaRPr lang="es-MX" dirty="0" smtClean="0"/>
          </a:p>
          <a:p>
            <a:endParaRPr lang="es-MX" dirty="0"/>
          </a:p>
          <a:p>
            <a:endParaRPr lang="es-MX" dirty="0" smtClean="0"/>
          </a:p>
          <a:p>
            <a:endParaRPr lang="es-MX" b="1" dirty="0"/>
          </a:p>
        </p:txBody>
      </p:sp>
      <p:sp>
        <p:nvSpPr>
          <p:cNvPr id="7" name="CuadroTexto 6"/>
          <p:cNvSpPr txBox="1"/>
          <p:nvPr/>
        </p:nvSpPr>
        <p:spPr>
          <a:xfrm>
            <a:off x="729762" y="6515100"/>
            <a:ext cx="3097323" cy="261610"/>
          </a:xfrm>
          <a:prstGeom prst="rect">
            <a:avLst/>
          </a:prstGeom>
          <a:noFill/>
        </p:spPr>
        <p:txBody>
          <a:bodyPr wrap="none" rtlCol="0">
            <a:spAutoFit/>
          </a:bodyPr>
          <a:lstStyle/>
          <a:p>
            <a:r>
              <a:rPr lang="es-MX" sz="1100" b="1" dirty="0" smtClean="0"/>
              <a:t>Fuente</a:t>
            </a:r>
            <a:r>
              <a:rPr lang="es-MX" sz="1100" dirty="0" smtClean="0"/>
              <a:t>: Instituto Mexicano de Contadores Públicos</a:t>
            </a:r>
            <a:endParaRPr lang="es-MX" sz="1100" dirty="0"/>
          </a:p>
        </p:txBody>
      </p:sp>
      <p:pic>
        <p:nvPicPr>
          <p:cNvPr id="2" name="Imagen 1" descr="Recibirán capacitación en la elaboración de estados financieros - La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88113" y="1941921"/>
            <a:ext cx="3999936" cy="2666624"/>
          </a:xfrm>
          <a:prstGeom prst="rect">
            <a:avLst/>
          </a:prstGeom>
        </p:spPr>
      </p:pic>
    </p:spTree>
    <p:extLst>
      <p:ext uri="{BB962C8B-B14F-4D97-AF65-F5344CB8AC3E}">
        <p14:creationId xmlns:p14="http://schemas.microsoft.com/office/powerpoint/2010/main" val="2789177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55837" y="144278"/>
            <a:ext cx="12036163" cy="855845"/>
            <a:chOff x="155837" y="144278"/>
            <a:chExt cx="12036163" cy="855845"/>
          </a:xfrm>
        </p:grpSpPr>
        <p:sp>
          <p:nvSpPr>
            <p:cNvPr id="4" name="Rectángulo 3"/>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chemeClr val="accent5">
                    <a:lumMod val="75000"/>
                  </a:schemeClr>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6" name="CuadroTexto 5"/>
          <p:cNvSpPr txBox="1"/>
          <p:nvPr/>
        </p:nvSpPr>
        <p:spPr>
          <a:xfrm>
            <a:off x="1355497" y="572200"/>
            <a:ext cx="6145823" cy="5355312"/>
          </a:xfrm>
          <a:prstGeom prst="rect">
            <a:avLst/>
          </a:prstGeom>
          <a:noFill/>
        </p:spPr>
        <p:txBody>
          <a:bodyPr wrap="square" rtlCol="0">
            <a:spAutoFit/>
          </a:bodyPr>
          <a:lstStyle/>
          <a:p>
            <a:endParaRPr lang="es-MX" dirty="0" smtClean="0"/>
          </a:p>
          <a:p>
            <a:endParaRPr lang="es-MX" b="1" dirty="0"/>
          </a:p>
          <a:p>
            <a:r>
              <a:rPr lang="es-MX" b="1" dirty="0" smtClean="0"/>
              <a:t>RIESGO DE CONTROL: </a:t>
            </a:r>
            <a:r>
              <a:rPr lang="es-MX" dirty="0" smtClean="0"/>
              <a:t>Es el proceso de evaluar la efectividad de los sistemas de contabilidad y del sistema de control interno para detectar, corregir o prevenir representaciones erróneas de importancia relativa.</a:t>
            </a:r>
          </a:p>
          <a:p>
            <a:endParaRPr lang="es-MX" b="1" dirty="0"/>
          </a:p>
          <a:p>
            <a:pPr marL="285750" indent="-285750">
              <a:buFont typeface="Arial" panose="020B0604020202020204" pitchFamily="34" charset="0"/>
              <a:buChar char="•"/>
            </a:pPr>
            <a:r>
              <a:rPr lang="es-MX" dirty="0" smtClean="0"/>
              <a:t>Que no se realicen evaluaciones periódicas del desempeño</a:t>
            </a:r>
          </a:p>
          <a:p>
            <a:r>
              <a:rPr lang="es-MX" dirty="0" smtClean="0"/>
              <a:t>     del personal.</a:t>
            </a:r>
          </a:p>
          <a:p>
            <a:pPr marL="285750" indent="-285750">
              <a:buFont typeface="Arial" panose="020B0604020202020204" pitchFamily="34" charset="0"/>
              <a:buChar char="•"/>
            </a:pPr>
            <a:r>
              <a:rPr lang="es-MX" dirty="0" smtClean="0"/>
              <a:t>Que no se realice un monitoreo periódico al sistema de control Interno.</a:t>
            </a:r>
          </a:p>
          <a:p>
            <a:pPr marL="285750" indent="-285750">
              <a:buFont typeface="Arial" panose="020B0604020202020204" pitchFamily="34" charset="0"/>
              <a:buChar char="•"/>
            </a:pPr>
            <a:r>
              <a:rPr lang="es-MX" dirty="0" smtClean="0"/>
              <a:t>Que no se cuente con una lista de verificación para que el Departamento de contabilidad constate que la factura cuenta con todos los soportes necesarios.</a:t>
            </a:r>
          </a:p>
          <a:p>
            <a:pPr marL="285750" indent="-285750">
              <a:buFont typeface="Arial" panose="020B0604020202020204" pitchFamily="34" charset="0"/>
              <a:buChar char="•"/>
            </a:pPr>
            <a:r>
              <a:rPr lang="es-MX" dirty="0" smtClean="0"/>
              <a:t>Que no se cuente con una programación de pagos de acuerdo a las negociaciones realizadas con los proveedores.</a:t>
            </a:r>
          </a:p>
          <a:p>
            <a:pPr marL="285750" indent="-285750">
              <a:buFont typeface="Arial" panose="020B0604020202020204" pitchFamily="34" charset="0"/>
              <a:buChar char="•"/>
            </a:pPr>
            <a:endParaRPr lang="es-MX" dirty="0"/>
          </a:p>
          <a:p>
            <a:endParaRPr lang="es-MX" dirty="0"/>
          </a:p>
          <a:p>
            <a:endParaRPr lang="es-MX" dirty="0"/>
          </a:p>
        </p:txBody>
      </p:sp>
      <p:sp>
        <p:nvSpPr>
          <p:cNvPr id="7" name="CuadroTexto 6"/>
          <p:cNvSpPr txBox="1"/>
          <p:nvPr/>
        </p:nvSpPr>
        <p:spPr>
          <a:xfrm>
            <a:off x="729762" y="6515100"/>
            <a:ext cx="3097323" cy="261610"/>
          </a:xfrm>
          <a:prstGeom prst="rect">
            <a:avLst/>
          </a:prstGeom>
          <a:noFill/>
        </p:spPr>
        <p:txBody>
          <a:bodyPr wrap="none" rtlCol="0">
            <a:spAutoFit/>
          </a:bodyPr>
          <a:lstStyle/>
          <a:p>
            <a:r>
              <a:rPr lang="es-MX" sz="1100" b="1" dirty="0" smtClean="0"/>
              <a:t>Fuente</a:t>
            </a:r>
            <a:r>
              <a:rPr lang="es-MX" sz="1100" dirty="0" smtClean="0"/>
              <a:t>: Instituto Mexicano de Contadores Públicos</a:t>
            </a:r>
            <a:endParaRPr lang="es-MX" sz="1100" dirty="0"/>
          </a:p>
        </p:txBody>
      </p:sp>
      <p:pic>
        <p:nvPicPr>
          <p:cNvPr id="10" name="Imagen 9" descr="Fichier:Risk-Map en.png — Wiki Agile du @GroupeCES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822" y="1498862"/>
            <a:ext cx="4300671" cy="3496580"/>
          </a:xfrm>
          <a:prstGeom prst="rect">
            <a:avLst/>
          </a:prstGeom>
        </p:spPr>
      </p:pic>
    </p:spTree>
    <p:extLst>
      <p:ext uri="{BB962C8B-B14F-4D97-AF65-F5344CB8AC3E}">
        <p14:creationId xmlns:p14="http://schemas.microsoft.com/office/powerpoint/2010/main" val="4141931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960" y="763990"/>
            <a:ext cx="3976553" cy="809767"/>
          </a:xfrm>
        </p:spPr>
        <p:txBody>
          <a:bodyPr>
            <a:normAutofit fontScale="90000"/>
          </a:bodyPr>
          <a:lstStyle/>
          <a:p>
            <a:pPr algn="ctr"/>
            <a:r>
              <a:rPr lang="es-MX" dirty="0" smtClean="0"/>
              <a:t/>
            </a:r>
            <a:br>
              <a:rPr lang="es-MX" dirty="0" smtClean="0"/>
            </a:br>
            <a:r>
              <a:rPr lang="es-MX" dirty="0"/>
              <a:t/>
            </a:r>
            <a:br>
              <a:rPr lang="es-MX" dirty="0"/>
            </a:br>
            <a:r>
              <a:rPr lang="es-MX" dirty="0" smtClean="0"/>
              <a:t>PROCEDIMIENTOS PARA REDUCIR EL RIESGO</a:t>
            </a:r>
            <a:br>
              <a:rPr lang="es-MX" dirty="0" smtClean="0"/>
            </a:br>
            <a:r>
              <a:rPr lang="es-MX" dirty="0"/>
              <a:t/>
            </a:r>
            <a:br>
              <a:rPr lang="es-MX" dirty="0"/>
            </a:br>
            <a:endParaRPr lang="es-MX" dirty="0"/>
          </a:p>
        </p:txBody>
      </p:sp>
      <p:sp>
        <p:nvSpPr>
          <p:cNvPr id="3" name="CuadroTexto 2"/>
          <p:cNvSpPr txBox="1"/>
          <p:nvPr/>
        </p:nvSpPr>
        <p:spPr>
          <a:xfrm>
            <a:off x="368061" y="1746143"/>
            <a:ext cx="6323309" cy="4031873"/>
          </a:xfrm>
          <a:prstGeom prst="rect">
            <a:avLst/>
          </a:prstGeom>
          <a:noFill/>
        </p:spPr>
        <p:txBody>
          <a:bodyPr wrap="square" rtlCol="0">
            <a:spAutoFit/>
          </a:bodyPr>
          <a:lstStyle/>
          <a:p>
            <a:pPr algn="just"/>
            <a:endParaRPr lang="es-MX" sz="1600" dirty="0" smtClean="0"/>
          </a:p>
          <a:p>
            <a:pPr algn="just"/>
            <a:r>
              <a:rPr lang="es-MX" sz="1600" dirty="0" smtClean="0"/>
              <a:t>QUE EXISTAN CONTROLES DE:</a:t>
            </a:r>
          </a:p>
          <a:p>
            <a:pPr marL="742950" lvl="1" indent="-285750" algn="just">
              <a:buFont typeface="Arial" panose="020B0604020202020204" pitchFamily="34" charset="0"/>
              <a:buChar char="•"/>
            </a:pPr>
            <a:r>
              <a:rPr lang="es-MX" sz="1600" dirty="0" smtClean="0"/>
              <a:t>APROBACIÓN Y AUTORIZACION</a:t>
            </a:r>
          </a:p>
          <a:p>
            <a:pPr marL="742950" lvl="1" indent="-285750" algn="just">
              <a:buFont typeface="Arial" panose="020B0604020202020204" pitchFamily="34" charset="0"/>
              <a:buChar char="•"/>
            </a:pPr>
            <a:r>
              <a:rPr lang="es-MX" sz="1600" dirty="0" smtClean="0"/>
              <a:t>VERIFICACION</a:t>
            </a:r>
          </a:p>
          <a:p>
            <a:pPr marL="742950" lvl="1" indent="-285750" algn="just">
              <a:buFont typeface="Arial" panose="020B0604020202020204" pitchFamily="34" charset="0"/>
              <a:buChar char="•"/>
            </a:pPr>
            <a:r>
              <a:rPr lang="es-MX" sz="1600" dirty="0" smtClean="0"/>
              <a:t>INSPECCION FISICA</a:t>
            </a:r>
          </a:p>
          <a:p>
            <a:pPr marL="742950" lvl="1" indent="-285750" algn="just">
              <a:buFont typeface="Arial" panose="020B0604020202020204" pitchFamily="34" charset="0"/>
              <a:buChar char="•"/>
            </a:pPr>
            <a:r>
              <a:rPr lang="es-MX" sz="1600" dirty="0" smtClean="0"/>
              <a:t>INFORMACION EN ARCHIVOS</a:t>
            </a:r>
          </a:p>
          <a:p>
            <a:pPr marL="742950" lvl="1" indent="-285750" algn="just">
              <a:buFont typeface="Arial" panose="020B0604020202020204" pitchFamily="34" charset="0"/>
              <a:buChar char="•"/>
            </a:pPr>
            <a:r>
              <a:rPr lang="es-MX" sz="1600" dirty="0" smtClean="0"/>
              <a:t>COMPARACION Y CONCILIACION</a:t>
            </a:r>
          </a:p>
          <a:p>
            <a:pPr algn="just"/>
            <a:endParaRPr lang="es-MX" sz="1600" dirty="0"/>
          </a:p>
          <a:p>
            <a:pPr algn="just"/>
            <a:endParaRPr lang="es-MX" sz="1600" dirty="0" smtClean="0"/>
          </a:p>
          <a:p>
            <a:pPr algn="just"/>
            <a:r>
              <a:rPr lang="es-MX" sz="1600" dirty="0" smtClean="0"/>
              <a:t>REVISAR EL SALDO FINAL DE LAS CUENTAS, EN VARIOS AÑOS, PRUEBA RAPIDA DE CONTROL, SI TIENES CUENTAS DE MAS DE UN AÑO. COMPARACION DE AÑO CON AÑO.</a:t>
            </a:r>
          </a:p>
          <a:p>
            <a:pPr algn="just"/>
            <a:endParaRPr lang="es-MX" sz="1600" dirty="0" smtClean="0"/>
          </a:p>
          <a:p>
            <a:pPr algn="just"/>
            <a:r>
              <a:rPr lang="es-MX" sz="1600" dirty="0" smtClean="0"/>
              <a:t>COMPULSA, CONFIRMACION DE SALDOS, PEDIR A LA EMPRESA QUE SOLICITE A SUS CLIENTES SE CONFIRME EL SALDO, ESTO PUEDE LLEVAR A DETECTAR INCORRECCIÓN MATERIAL. </a:t>
            </a:r>
          </a:p>
        </p:txBody>
      </p:sp>
      <p:grpSp>
        <p:nvGrpSpPr>
          <p:cNvPr id="6" name="Grupo 5"/>
          <p:cNvGrpSpPr/>
          <p:nvPr/>
        </p:nvGrpSpPr>
        <p:grpSpPr>
          <a:xfrm>
            <a:off x="155837" y="144278"/>
            <a:ext cx="12036163" cy="855845"/>
            <a:chOff x="155837" y="144278"/>
            <a:chExt cx="12036163" cy="855845"/>
          </a:xfrm>
        </p:grpSpPr>
        <p:sp>
          <p:nvSpPr>
            <p:cNvPr id="7" name="Rectángulo 6"/>
            <p:cNvSpPr/>
            <p:nvPr/>
          </p:nvSpPr>
          <p:spPr>
            <a:xfrm>
              <a:off x="7875182" y="202869"/>
              <a:ext cx="4316818" cy="307777"/>
            </a:xfrm>
            <a:prstGeom prst="rect">
              <a:avLst/>
            </a:prstGeom>
          </p:spPr>
          <p:txBody>
            <a:bodyPr wrap="square">
              <a:spAutoFit/>
            </a:bodyPr>
            <a:lstStyle/>
            <a:p>
              <a:pPr algn="r"/>
              <a:r>
                <a:rPr lang="es-MX" sz="1400" b="1" dirty="0">
                  <a:solidFill>
                    <a:schemeClr val="accent5">
                      <a:lumMod val="50000"/>
                    </a:schemeClr>
                  </a:solidFill>
                </a:rPr>
                <a:t>Auditorias de los Estados Financieros</a:t>
              </a:r>
              <a:endParaRPr lang="es-MX" sz="14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pic>
        <p:nvPicPr>
          <p:cNvPr id="4" name="Imagen 3" descr="aprendiendocalidadyadr-com - Calidad y AD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303" y="877575"/>
            <a:ext cx="5147036" cy="3538587"/>
          </a:xfrm>
          <a:prstGeom prst="rect">
            <a:avLst/>
          </a:prstGeom>
        </p:spPr>
      </p:pic>
    </p:spTree>
    <p:extLst>
      <p:ext uri="{BB962C8B-B14F-4D97-AF65-F5344CB8AC3E}">
        <p14:creationId xmlns:p14="http://schemas.microsoft.com/office/powerpoint/2010/main" val="3560083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960" y="763990"/>
            <a:ext cx="3976553" cy="809767"/>
          </a:xfrm>
        </p:spPr>
        <p:txBody>
          <a:bodyPr>
            <a:normAutofit fontScale="90000"/>
          </a:bodyPr>
          <a:lstStyle/>
          <a:p>
            <a:pPr algn="ctr"/>
            <a:r>
              <a:rPr lang="es-MX" dirty="0" smtClean="0"/>
              <a:t/>
            </a:r>
            <a:br>
              <a:rPr lang="es-MX" dirty="0" smtClean="0"/>
            </a:br>
            <a:r>
              <a:rPr lang="es-MX" dirty="0"/>
              <a:t/>
            </a:r>
            <a:br>
              <a:rPr lang="es-MX" dirty="0"/>
            </a:br>
            <a:r>
              <a:rPr lang="es-MX" dirty="0" smtClean="0"/>
              <a:t>Conclusiones</a:t>
            </a:r>
            <a:br>
              <a:rPr lang="es-MX" dirty="0" smtClean="0"/>
            </a:br>
            <a:r>
              <a:rPr lang="es-MX" dirty="0"/>
              <a:t/>
            </a:r>
            <a:br>
              <a:rPr lang="es-MX" dirty="0"/>
            </a:br>
            <a:endParaRPr lang="es-MX" dirty="0"/>
          </a:p>
        </p:txBody>
      </p:sp>
      <p:sp>
        <p:nvSpPr>
          <p:cNvPr id="3" name="CuadroTexto 2"/>
          <p:cNvSpPr txBox="1"/>
          <p:nvPr/>
        </p:nvSpPr>
        <p:spPr>
          <a:xfrm>
            <a:off x="368061" y="1746143"/>
            <a:ext cx="10755568" cy="5509200"/>
          </a:xfrm>
          <a:prstGeom prst="rect">
            <a:avLst/>
          </a:prstGeom>
          <a:noFill/>
        </p:spPr>
        <p:txBody>
          <a:bodyPr wrap="square" rtlCol="0">
            <a:spAutoFit/>
          </a:bodyPr>
          <a:lstStyle/>
          <a:p>
            <a:pPr algn="just"/>
            <a:r>
              <a:rPr lang="es-MX" sz="1600" dirty="0" smtClean="0"/>
              <a:t>En términos generales cuando hablamos de </a:t>
            </a:r>
            <a:r>
              <a:rPr lang="es-MX" sz="1600" b="1" dirty="0" smtClean="0"/>
              <a:t>provisiones y pasivos contingentes </a:t>
            </a:r>
            <a:r>
              <a:rPr lang="es-MX" sz="1600" dirty="0" smtClean="0"/>
              <a:t>debe identificarse si como consecuencia de sucesos pasados, pueda producirse una salida de recursos económicos para pagar ya sea una obligación presente o una obligación posible. </a:t>
            </a:r>
          </a:p>
          <a:p>
            <a:pPr algn="just"/>
            <a:endParaRPr lang="es-MX" sz="1600" dirty="0"/>
          </a:p>
          <a:p>
            <a:pPr algn="just"/>
            <a:r>
              <a:rPr lang="es-MX" sz="1600" dirty="0" smtClean="0"/>
              <a:t>Si existe una </a:t>
            </a:r>
            <a:r>
              <a:rPr lang="es-MX" sz="1600" b="1" dirty="0" smtClean="0"/>
              <a:t>obligación presente </a:t>
            </a:r>
            <a:r>
              <a:rPr lang="es-MX" sz="1600" dirty="0" smtClean="0"/>
              <a:t>como es el caso de pagar </a:t>
            </a:r>
            <a:r>
              <a:rPr lang="es-MX" sz="1600" dirty="0" smtClean="0"/>
              <a:t>garantías a los compradores de un producto en virtud de las condiciones del contrato de venta, debe </a:t>
            </a:r>
            <a:r>
              <a:rPr lang="es-MX" sz="1600" dirty="0" smtClean="0"/>
              <a:t>reconocerse contablemente una provisión porque la salida de recursos económicos </a:t>
            </a:r>
            <a:r>
              <a:rPr lang="es-MX" sz="1600" dirty="0"/>
              <a:t>es </a:t>
            </a:r>
            <a:r>
              <a:rPr lang="es-MX" sz="1600" b="1" dirty="0" smtClean="0"/>
              <a:t>Probable</a:t>
            </a:r>
            <a:r>
              <a:rPr lang="es-MX" sz="1600" dirty="0" smtClean="0"/>
              <a:t>.</a:t>
            </a:r>
          </a:p>
          <a:p>
            <a:pPr algn="just"/>
            <a:endParaRPr lang="es-MX" sz="1600" dirty="0"/>
          </a:p>
          <a:p>
            <a:pPr algn="just"/>
            <a:r>
              <a:rPr lang="es-MX" sz="1600" dirty="0" smtClean="0"/>
              <a:t>Debe reconocerse una provisión por el importe de la mejor estimación de los costos de reparar o sustituir algunos de los productos vendidos antes de la fecha del estado de situación financiera.</a:t>
            </a:r>
            <a:endParaRPr lang="es-MX" sz="1600" dirty="0" smtClean="0"/>
          </a:p>
          <a:p>
            <a:pPr algn="just"/>
            <a:r>
              <a:rPr lang="es-MX" sz="1600" dirty="0" smtClean="0"/>
              <a:t> </a:t>
            </a:r>
          </a:p>
          <a:p>
            <a:pPr algn="just"/>
            <a:r>
              <a:rPr lang="es-MX" sz="1600" dirty="0" smtClean="0"/>
              <a:t>Si </a:t>
            </a:r>
            <a:r>
              <a:rPr lang="es-MX" sz="1600" dirty="0" smtClean="0"/>
              <a:t>existe una </a:t>
            </a:r>
            <a:r>
              <a:rPr lang="es-MX" sz="1600" b="1" dirty="0" smtClean="0"/>
              <a:t>obligación posible</a:t>
            </a:r>
            <a:r>
              <a:rPr lang="es-MX" sz="1600" dirty="0" smtClean="0"/>
              <a:t>, pero no probable de que ocurra una salida de recursos económicos, no debe reconocerse contablemente una provisión, pero se exige revelar información complementaria sobre el pasivo contingente. </a:t>
            </a:r>
          </a:p>
          <a:p>
            <a:pPr algn="just"/>
            <a:endParaRPr lang="es-MX" sz="1600" dirty="0" smtClean="0"/>
          </a:p>
          <a:p>
            <a:pPr algn="just"/>
            <a:r>
              <a:rPr lang="es-MX" sz="1600" dirty="0" smtClean="0"/>
              <a:t>Por ejemplo: alguna demanda de algún cliente o de algún empleado y al momento del cierre contable,  los abogados de la empresa señalan que se tiene la misma probabilidad de perder o ganar, por tanto, como no se tiene una </a:t>
            </a:r>
            <a:r>
              <a:rPr lang="es-MX" sz="1600" dirty="0" smtClean="0"/>
              <a:t>certeza, </a:t>
            </a:r>
            <a:r>
              <a:rPr lang="es-MX" sz="1600" dirty="0" smtClean="0"/>
              <a:t>no se registra en la contabilidad pero si se revela en las notas de los estados financieros.</a:t>
            </a:r>
          </a:p>
          <a:p>
            <a:pPr algn="just"/>
            <a:endParaRPr lang="es-MX" sz="1600" dirty="0"/>
          </a:p>
          <a:p>
            <a:pPr algn="just"/>
            <a:r>
              <a:rPr lang="es-MX" sz="1600" dirty="0" smtClean="0"/>
              <a:t>En el caso de que la probabilidad de salida de recursos sea </a:t>
            </a:r>
            <a:r>
              <a:rPr lang="es-MX" sz="1600" b="1" dirty="0" smtClean="0"/>
              <a:t>remota</a:t>
            </a:r>
            <a:r>
              <a:rPr lang="es-MX" sz="1600" dirty="0" smtClean="0"/>
              <a:t> no es necesaria la revelación.  </a:t>
            </a:r>
            <a:endParaRPr lang="es-MX" sz="1600" dirty="0" smtClean="0"/>
          </a:p>
          <a:p>
            <a:pPr algn="just"/>
            <a:endParaRPr lang="es-MX" sz="1600" dirty="0"/>
          </a:p>
          <a:p>
            <a:pPr algn="just"/>
            <a:endParaRPr lang="es-MX" sz="1600" dirty="0" smtClean="0"/>
          </a:p>
          <a:p>
            <a:pPr algn="just"/>
            <a:endParaRPr lang="es-MX" sz="1600" dirty="0" smtClean="0"/>
          </a:p>
        </p:txBody>
      </p:sp>
      <p:grpSp>
        <p:nvGrpSpPr>
          <p:cNvPr id="6" name="Grupo 5"/>
          <p:cNvGrpSpPr/>
          <p:nvPr/>
        </p:nvGrpSpPr>
        <p:grpSpPr>
          <a:xfrm>
            <a:off x="155837" y="144278"/>
            <a:ext cx="12036163" cy="855845"/>
            <a:chOff x="155837" y="144278"/>
            <a:chExt cx="12036163" cy="855845"/>
          </a:xfrm>
        </p:grpSpPr>
        <p:sp>
          <p:nvSpPr>
            <p:cNvPr id="7" name="Rectángulo 6"/>
            <p:cNvSpPr/>
            <p:nvPr/>
          </p:nvSpPr>
          <p:spPr>
            <a:xfrm>
              <a:off x="7875182" y="202869"/>
              <a:ext cx="4316818" cy="307777"/>
            </a:xfrm>
            <a:prstGeom prst="rect">
              <a:avLst/>
            </a:prstGeom>
          </p:spPr>
          <p:txBody>
            <a:bodyPr wrap="square">
              <a:spAutoFit/>
            </a:bodyPr>
            <a:lstStyle/>
            <a:p>
              <a:pPr algn="r"/>
              <a:r>
                <a:rPr lang="es-MX" sz="1400" b="1" dirty="0">
                  <a:solidFill>
                    <a:schemeClr val="accent5">
                      <a:lumMod val="50000"/>
                    </a:schemeClr>
                  </a:solidFill>
                </a:rPr>
                <a:t>Auditorias de los Estados Financieros</a:t>
              </a:r>
              <a:endParaRPr lang="es-MX" sz="14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Tree>
    <p:extLst>
      <p:ext uri="{BB962C8B-B14F-4D97-AF65-F5344CB8AC3E}">
        <p14:creationId xmlns:p14="http://schemas.microsoft.com/office/powerpoint/2010/main" val="411132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76273" y="435831"/>
            <a:ext cx="11315727" cy="855845"/>
            <a:chOff x="155837" y="144278"/>
            <a:chExt cx="11315727" cy="855845"/>
          </a:xfrm>
        </p:grpSpPr>
        <p:sp>
          <p:nvSpPr>
            <p:cNvPr id="7" name="Rectángulo 6"/>
            <p:cNvSpPr/>
            <p:nvPr/>
          </p:nvSpPr>
          <p:spPr>
            <a:xfrm>
              <a:off x="7875182" y="202869"/>
              <a:ext cx="3596382" cy="261610"/>
            </a:xfrm>
            <a:prstGeom prst="rect">
              <a:avLst/>
            </a:prstGeom>
          </p:spPr>
          <p:txBody>
            <a:bodyPr wrap="square">
              <a:spAutoFit/>
            </a:bodyPr>
            <a:lstStyle/>
            <a:p>
              <a:r>
                <a:rPr lang="es-MX" sz="1100" b="1" dirty="0"/>
                <a:t>Auditoría de los Estados </a:t>
              </a:r>
              <a:r>
                <a:rPr lang="es-MX" sz="1100" b="1" dirty="0" smtClean="0"/>
                <a:t>Financieros</a:t>
              </a:r>
              <a:endParaRPr lang="es-MX" sz="1100" b="1" dirty="0">
                <a:solidFill>
                  <a:srgbClr val="0070C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9" name="Título 8"/>
          <p:cNvSpPr>
            <a:spLocks noGrp="1"/>
          </p:cNvSpPr>
          <p:nvPr>
            <p:ph type="title"/>
          </p:nvPr>
        </p:nvSpPr>
        <p:spPr/>
        <p:txBody>
          <a:bodyPr/>
          <a:lstStyle/>
          <a:p>
            <a:pPr algn="ctr"/>
            <a:r>
              <a:rPr lang="es-MX" dirty="0" smtClean="0"/>
              <a:t>             </a:t>
            </a:r>
            <a:r>
              <a:rPr lang="es-MX" sz="1800" dirty="0" smtClean="0"/>
              <a:t>Norma de Información Financiera C-9</a:t>
            </a:r>
            <a:br>
              <a:rPr lang="es-MX" sz="1800" dirty="0" smtClean="0"/>
            </a:br>
            <a:r>
              <a:rPr lang="es-MX" sz="1800" dirty="0" smtClean="0"/>
              <a:t>PROVISIONES, CONTINGENCIAS Y COMPROMISOS </a:t>
            </a:r>
            <a:endParaRPr lang="es-MX" dirty="0"/>
          </a:p>
        </p:txBody>
      </p:sp>
      <p:pic>
        <p:nvPicPr>
          <p:cNvPr id="10" name="Imagen 9"/>
          <p:cNvPicPr>
            <a:picLocks noChangeAspect="1"/>
          </p:cNvPicPr>
          <p:nvPr/>
        </p:nvPicPr>
        <p:blipFill rotWithShape="1">
          <a:blip r:embed="rId4"/>
          <a:srcRect l="-1799" t="39431" r="1799" b="9043"/>
          <a:stretch/>
        </p:blipFill>
        <p:spPr>
          <a:xfrm>
            <a:off x="-3048000" y="2061882"/>
            <a:ext cx="18288000" cy="5300452"/>
          </a:xfrm>
          <a:prstGeom prst="rect">
            <a:avLst/>
          </a:prstGeom>
        </p:spPr>
      </p:pic>
      <p:pic>
        <p:nvPicPr>
          <p:cNvPr id="11" name="Imagen 10" descr="Economía y Auditoría: Normas Internacionales d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374" y="2996538"/>
            <a:ext cx="2639993" cy="3207591"/>
          </a:xfrm>
          <a:prstGeom prst="rect">
            <a:avLst/>
          </a:prstGeom>
        </p:spPr>
      </p:pic>
    </p:spTree>
    <p:extLst>
      <p:ext uri="{BB962C8B-B14F-4D97-AF65-F5344CB8AC3E}">
        <p14:creationId xmlns:p14="http://schemas.microsoft.com/office/powerpoint/2010/main" val="3585506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5520" y="1129535"/>
            <a:ext cx="8596668" cy="814754"/>
          </a:xfrm>
        </p:spPr>
        <p:txBody>
          <a:bodyPr/>
          <a:lstStyle/>
          <a:p>
            <a:r>
              <a:rPr lang="es-MX" dirty="0" smtClean="0"/>
              <a:t>10. OBJETIVO</a:t>
            </a:r>
            <a:endParaRPr lang="es-MX" dirty="0"/>
          </a:p>
        </p:txBody>
      </p:sp>
      <p:grpSp>
        <p:nvGrpSpPr>
          <p:cNvPr id="6" name="Grupo 5"/>
          <p:cNvGrpSpPr/>
          <p:nvPr/>
        </p:nvGrpSpPr>
        <p:grpSpPr>
          <a:xfrm>
            <a:off x="155837" y="144278"/>
            <a:ext cx="11518927" cy="855845"/>
            <a:chOff x="155837" y="144278"/>
            <a:chExt cx="11518927" cy="855845"/>
          </a:xfrm>
        </p:grpSpPr>
        <p:sp>
          <p:nvSpPr>
            <p:cNvPr id="7" name="Rectángulo 6"/>
            <p:cNvSpPr/>
            <p:nvPr/>
          </p:nvSpPr>
          <p:spPr>
            <a:xfrm>
              <a:off x="7357946" y="310590"/>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9" name="CuadroTexto 8"/>
          <p:cNvSpPr txBox="1"/>
          <p:nvPr/>
        </p:nvSpPr>
        <p:spPr>
          <a:xfrm>
            <a:off x="665462" y="2162217"/>
            <a:ext cx="6692484" cy="1200329"/>
          </a:xfrm>
          <a:prstGeom prst="rect">
            <a:avLst/>
          </a:prstGeom>
          <a:noFill/>
        </p:spPr>
        <p:txBody>
          <a:bodyPr wrap="square" rtlCol="0">
            <a:spAutoFit/>
          </a:bodyPr>
          <a:lstStyle/>
          <a:p>
            <a:r>
              <a:rPr lang="es-MX" dirty="0" smtClean="0"/>
              <a:t>Establecer las normas para el reconocimiento contable de las provisiones en los estados financieros de las entidades, así como las normas para revelar los activos contingentes, los pasivos contingentes y los compromisos</a:t>
            </a:r>
            <a:r>
              <a:rPr lang="es-MX" b="1" dirty="0" smtClean="0"/>
              <a:t>.</a:t>
            </a:r>
            <a:endParaRPr lang="es-MX" dirty="0"/>
          </a:p>
        </p:txBody>
      </p:sp>
      <p:pic>
        <p:nvPicPr>
          <p:cNvPr id="11" name="Imagen 10" descr="Economía y Auditoría: Normas Internacionales d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2523" y="1944289"/>
            <a:ext cx="2639993" cy="3207591"/>
          </a:xfrm>
          <a:prstGeom prst="rect">
            <a:avLst/>
          </a:prstGeom>
        </p:spPr>
      </p:pic>
      <p:sp>
        <p:nvSpPr>
          <p:cNvPr id="10" name="Título 1"/>
          <p:cNvSpPr txBox="1">
            <a:spLocks/>
          </p:cNvSpPr>
          <p:nvPr/>
        </p:nvSpPr>
        <p:spPr>
          <a:xfrm>
            <a:off x="1152769" y="3919881"/>
            <a:ext cx="8596668" cy="81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t>20. ALCANCE</a:t>
            </a:r>
            <a:endParaRPr lang="es-MX" dirty="0"/>
          </a:p>
        </p:txBody>
      </p:sp>
      <p:sp>
        <p:nvSpPr>
          <p:cNvPr id="12" name="CuadroTexto 11"/>
          <p:cNvSpPr txBox="1"/>
          <p:nvPr/>
        </p:nvSpPr>
        <p:spPr>
          <a:xfrm>
            <a:off x="665462" y="4878523"/>
            <a:ext cx="6692484" cy="646331"/>
          </a:xfrm>
          <a:prstGeom prst="rect">
            <a:avLst/>
          </a:prstGeom>
          <a:noFill/>
        </p:spPr>
        <p:txBody>
          <a:bodyPr wrap="square" rtlCol="0">
            <a:spAutoFit/>
          </a:bodyPr>
          <a:lstStyle/>
          <a:p>
            <a:r>
              <a:rPr lang="es-MX" dirty="0" smtClean="0"/>
              <a:t>Aplicable a todas las entidades que emiten estados financieros en los términos establecidos por la NIF A-3 .</a:t>
            </a:r>
            <a:endParaRPr lang="es-MX" dirty="0"/>
          </a:p>
        </p:txBody>
      </p:sp>
    </p:spTree>
    <p:extLst>
      <p:ext uri="{BB962C8B-B14F-4D97-AF65-F5344CB8AC3E}">
        <p14:creationId xmlns:p14="http://schemas.microsoft.com/office/powerpoint/2010/main" val="95146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5848" y="788089"/>
            <a:ext cx="8596668" cy="814754"/>
          </a:xfrm>
        </p:spPr>
        <p:txBody>
          <a:bodyPr>
            <a:normAutofit fontScale="90000"/>
          </a:bodyPr>
          <a:lstStyle/>
          <a:p>
            <a:r>
              <a:rPr lang="es-MX" dirty="0" smtClean="0"/>
              <a:t>30. Definición de términos y aspectos generales</a:t>
            </a:r>
            <a:endParaRPr lang="es-MX" dirty="0"/>
          </a:p>
        </p:txBody>
      </p:sp>
      <p:grpSp>
        <p:nvGrpSpPr>
          <p:cNvPr id="6" name="Grupo 5"/>
          <p:cNvGrpSpPr/>
          <p:nvPr/>
        </p:nvGrpSpPr>
        <p:grpSpPr>
          <a:xfrm>
            <a:off x="155837" y="144278"/>
            <a:ext cx="11518927" cy="855845"/>
            <a:chOff x="155837" y="144278"/>
            <a:chExt cx="11518927" cy="855845"/>
          </a:xfrm>
        </p:grpSpPr>
        <p:sp>
          <p:nvSpPr>
            <p:cNvPr id="7" name="Rectángulo 6"/>
            <p:cNvSpPr/>
            <p:nvPr/>
          </p:nvSpPr>
          <p:spPr>
            <a:xfrm>
              <a:off x="7357946" y="310590"/>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9" name="CuadroTexto 8"/>
          <p:cNvSpPr txBox="1"/>
          <p:nvPr/>
        </p:nvSpPr>
        <p:spPr>
          <a:xfrm>
            <a:off x="804007" y="1515672"/>
            <a:ext cx="6692484" cy="5509200"/>
          </a:xfrm>
          <a:prstGeom prst="rect">
            <a:avLst/>
          </a:prstGeom>
          <a:noFill/>
        </p:spPr>
        <p:txBody>
          <a:bodyPr wrap="square" rtlCol="0">
            <a:spAutoFit/>
          </a:bodyPr>
          <a:lstStyle/>
          <a:p>
            <a:pPr algn="just"/>
            <a:r>
              <a:rPr lang="es-MX" sz="3200" b="1" dirty="0" smtClean="0"/>
              <a:t>Provisión</a:t>
            </a:r>
          </a:p>
          <a:p>
            <a:pPr algn="just"/>
            <a:r>
              <a:rPr lang="es-MX" sz="3200" dirty="0" smtClean="0"/>
              <a:t> </a:t>
            </a:r>
            <a:r>
              <a:rPr lang="es-MX" sz="3200" dirty="0"/>
              <a:t>Es un pasivo cuya cuantía y/o fecha de liquidación son inciertas. NIF C-9 ¶ </a:t>
            </a:r>
            <a:r>
              <a:rPr lang="es-MX" sz="3200" dirty="0" smtClean="0"/>
              <a:t>31.1 </a:t>
            </a:r>
          </a:p>
          <a:p>
            <a:pPr algn="just"/>
            <a:r>
              <a:rPr lang="es-MX" sz="3200" dirty="0" smtClean="0"/>
              <a:t>Las provisiones se distinguen del resto de los pasivos por la existencia de incertidumbre acerca del momento o de la cuantía de los desembolsos futuros necesarios para proceder a su liquidación. </a:t>
            </a:r>
          </a:p>
          <a:p>
            <a:endParaRPr lang="es-MX" sz="3200" dirty="0" smtClean="0"/>
          </a:p>
        </p:txBody>
      </p:sp>
      <p:pic>
        <p:nvPicPr>
          <p:cNvPr id="11" name="Imagen 10" descr="Economía y Auditoría: Normas Internacionales d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2523" y="1944289"/>
            <a:ext cx="2639993" cy="3207591"/>
          </a:xfrm>
          <a:prstGeom prst="rect">
            <a:avLst/>
          </a:prstGeom>
        </p:spPr>
      </p:pic>
    </p:spTree>
    <p:extLst>
      <p:ext uri="{BB962C8B-B14F-4D97-AF65-F5344CB8AC3E}">
        <p14:creationId xmlns:p14="http://schemas.microsoft.com/office/powerpoint/2010/main" val="40988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8102" y="326163"/>
            <a:ext cx="8596668" cy="814754"/>
          </a:xfrm>
        </p:spPr>
        <p:txBody>
          <a:bodyPr/>
          <a:lstStyle/>
          <a:p>
            <a:r>
              <a:rPr lang="es-MX" dirty="0" smtClean="0"/>
              <a:t>Definición de términos</a:t>
            </a:r>
            <a:endParaRPr lang="es-MX" dirty="0"/>
          </a:p>
        </p:txBody>
      </p:sp>
      <p:grpSp>
        <p:nvGrpSpPr>
          <p:cNvPr id="6" name="Grupo 5"/>
          <p:cNvGrpSpPr/>
          <p:nvPr/>
        </p:nvGrpSpPr>
        <p:grpSpPr>
          <a:xfrm>
            <a:off x="155837" y="144278"/>
            <a:ext cx="11518927" cy="855845"/>
            <a:chOff x="155837" y="144278"/>
            <a:chExt cx="11518927" cy="855845"/>
          </a:xfrm>
        </p:grpSpPr>
        <p:sp>
          <p:nvSpPr>
            <p:cNvPr id="7" name="Rectángulo 6"/>
            <p:cNvSpPr/>
            <p:nvPr/>
          </p:nvSpPr>
          <p:spPr>
            <a:xfrm>
              <a:off x="7357946" y="310590"/>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9" name="CuadroTexto 8"/>
          <p:cNvSpPr txBox="1"/>
          <p:nvPr/>
        </p:nvSpPr>
        <p:spPr>
          <a:xfrm>
            <a:off x="915299" y="1156490"/>
            <a:ext cx="6692484" cy="4585871"/>
          </a:xfrm>
          <a:prstGeom prst="rect">
            <a:avLst/>
          </a:prstGeom>
          <a:noFill/>
        </p:spPr>
        <p:txBody>
          <a:bodyPr wrap="square" rtlCol="0">
            <a:spAutoFit/>
          </a:bodyPr>
          <a:lstStyle/>
          <a:p>
            <a:endParaRPr lang="es-MX" dirty="0" smtClean="0"/>
          </a:p>
          <a:p>
            <a:r>
              <a:rPr lang="es-MX" sz="3200" b="1" dirty="0"/>
              <a:t>Pasivo </a:t>
            </a:r>
            <a:r>
              <a:rPr lang="es-MX" sz="3200" b="1" dirty="0" smtClean="0"/>
              <a:t>contingente</a:t>
            </a:r>
          </a:p>
          <a:p>
            <a:pPr algn="just"/>
            <a:r>
              <a:rPr lang="es-MX" sz="3200" dirty="0" smtClean="0"/>
              <a:t>Es </a:t>
            </a:r>
            <a:r>
              <a:rPr lang="es-MX" sz="3200" dirty="0"/>
              <a:t>aquél surgido a raíz de sucesos pasados, cuya posible existencia </a:t>
            </a:r>
            <a:r>
              <a:rPr lang="es-MX" sz="3200" dirty="0" smtClean="0"/>
              <a:t>será </a:t>
            </a:r>
            <a:r>
              <a:rPr lang="es-MX" sz="3200" dirty="0"/>
              <a:t>confirmada sólo </a:t>
            </a:r>
            <a:r>
              <a:rPr lang="es-MX" sz="3200" b="1" dirty="0"/>
              <a:t>por la ocurrencia </a:t>
            </a:r>
            <a:r>
              <a:rPr lang="es-MX" sz="3200" dirty="0"/>
              <a:t>o, en su caso, </a:t>
            </a:r>
            <a:r>
              <a:rPr lang="es-MX" sz="3200" b="1" dirty="0"/>
              <a:t>por la falta de ocurrencia</a:t>
            </a:r>
            <a:r>
              <a:rPr lang="es-MX" sz="3200" dirty="0"/>
              <a:t>, de uno o más eventos inciertos en el futuro que no están enteramente bajo el control de la entidad. NIF C-9 ¶ </a:t>
            </a:r>
            <a:r>
              <a:rPr lang="es-MX" sz="3200" dirty="0" smtClean="0"/>
              <a:t>31.1</a:t>
            </a:r>
          </a:p>
          <a:p>
            <a:endParaRPr lang="es-MX" dirty="0"/>
          </a:p>
        </p:txBody>
      </p:sp>
      <p:pic>
        <p:nvPicPr>
          <p:cNvPr id="11" name="Imagen 10" descr="Economía y Auditoría: Normas Internacionales d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2523" y="1944289"/>
            <a:ext cx="2639993" cy="3207591"/>
          </a:xfrm>
          <a:prstGeom prst="rect">
            <a:avLst/>
          </a:prstGeom>
        </p:spPr>
      </p:pic>
    </p:spTree>
    <p:extLst>
      <p:ext uri="{BB962C8B-B14F-4D97-AF65-F5344CB8AC3E}">
        <p14:creationId xmlns:p14="http://schemas.microsoft.com/office/powerpoint/2010/main" val="33558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5520" y="1129535"/>
            <a:ext cx="8596668" cy="814754"/>
          </a:xfrm>
        </p:spPr>
        <p:txBody>
          <a:bodyPr/>
          <a:lstStyle/>
          <a:p>
            <a:r>
              <a:rPr lang="es-MX" dirty="0" smtClean="0"/>
              <a:t>Definición de términos</a:t>
            </a:r>
            <a:endParaRPr lang="es-MX" dirty="0"/>
          </a:p>
        </p:txBody>
      </p:sp>
      <p:grpSp>
        <p:nvGrpSpPr>
          <p:cNvPr id="6" name="Grupo 5"/>
          <p:cNvGrpSpPr/>
          <p:nvPr/>
        </p:nvGrpSpPr>
        <p:grpSpPr>
          <a:xfrm>
            <a:off x="155837" y="144278"/>
            <a:ext cx="11518927" cy="855845"/>
            <a:chOff x="155837" y="144278"/>
            <a:chExt cx="11518927" cy="855845"/>
          </a:xfrm>
        </p:grpSpPr>
        <p:sp>
          <p:nvSpPr>
            <p:cNvPr id="7" name="Rectángulo 6"/>
            <p:cNvSpPr/>
            <p:nvPr/>
          </p:nvSpPr>
          <p:spPr>
            <a:xfrm>
              <a:off x="7357946" y="310590"/>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sp>
        <p:nvSpPr>
          <p:cNvPr id="9" name="CuadroTexto 8"/>
          <p:cNvSpPr txBox="1"/>
          <p:nvPr/>
        </p:nvSpPr>
        <p:spPr>
          <a:xfrm>
            <a:off x="665462" y="2162217"/>
            <a:ext cx="6692484" cy="3816429"/>
          </a:xfrm>
          <a:prstGeom prst="rect">
            <a:avLst/>
          </a:prstGeom>
          <a:noFill/>
        </p:spPr>
        <p:txBody>
          <a:bodyPr wrap="square" rtlCol="0">
            <a:spAutoFit/>
          </a:bodyPr>
          <a:lstStyle/>
          <a:p>
            <a:endParaRPr lang="es-MX" dirty="0"/>
          </a:p>
          <a:p>
            <a:r>
              <a:rPr lang="es-MX" sz="2800" b="1" dirty="0" smtClean="0"/>
              <a:t>Compromiso</a:t>
            </a:r>
          </a:p>
          <a:p>
            <a:endParaRPr lang="es-MX" sz="2800" b="1" dirty="0" smtClean="0"/>
          </a:p>
          <a:p>
            <a:r>
              <a:rPr lang="es-MX" sz="2800" dirty="0" smtClean="0"/>
              <a:t> </a:t>
            </a:r>
            <a:r>
              <a:rPr lang="es-MX" sz="2800" dirty="0"/>
              <a:t>Es un acuerdo realizado para llevar a cabo determinadas acciones en el futuro, el cual </a:t>
            </a:r>
            <a:r>
              <a:rPr lang="es-MX" sz="2800" b="1" dirty="0"/>
              <a:t>no cumple con los requisitos para considerarse como pasivo</a:t>
            </a:r>
            <a:r>
              <a:rPr lang="es-MX" sz="2800" dirty="0"/>
              <a:t>, </a:t>
            </a:r>
            <a:r>
              <a:rPr lang="es-MX" sz="2800" b="1" dirty="0"/>
              <a:t>provisión o contingencia</a:t>
            </a:r>
            <a:r>
              <a:rPr lang="es-MX" sz="2800" dirty="0"/>
              <a:t>, a menos que se derive de un contrato de carácter oneroso. NIF C-9 ¶ 31.1</a:t>
            </a:r>
          </a:p>
        </p:txBody>
      </p:sp>
      <p:pic>
        <p:nvPicPr>
          <p:cNvPr id="11" name="Imagen 10" descr="Economía y Auditoría: Normas Internacionales d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2523" y="1944289"/>
            <a:ext cx="2639993" cy="3207591"/>
          </a:xfrm>
          <a:prstGeom prst="rect">
            <a:avLst/>
          </a:prstGeom>
        </p:spPr>
      </p:pic>
    </p:spTree>
    <p:extLst>
      <p:ext uri="{BB962C8B-B14F-4D97-AF65-F5344CB8AC3E}">
        <p14:creationId xmlns:p14="http://schemas.microsoft.com/office/powerpoint/2010/main" val="3599344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6510" y="1006084"/>
            <a:ext cx="8596668" cy="681318"/>
          </a:xfrm>
        </p:spPr>
        <p:txBody>
          <a:bodyPr>
            <a:normAutofit fontScale="90000"/>
          </a:bodyPr>
          <a:lstStyle/>
          <a:p>
            <a:r>
              <a:rPr lang="es-MX" dirty="0" smtClean="0"/>
              <a:t>ASPECTOS GENERALES</a:t>
            </a:r>
            <a:endParaRPr lang="es-MX" dirty="0"/>
          </a:p>
        </p:txBody>
      </p:sp>
      <p:sp>
        <p:nvSpPr>
          <p:cNvPr id="3" name="CuadroTexto 2"/>
          <p:cNvSpPr txBox="1"/>
          <p:nvPr/>
        </p:nvSpPr>
        <p:spPr>
          <a:xfrm>
            <a:off x="846510" y="1756240"/>
            <a:ext cx="5535241" cy="4401205"/>
          </a:xfrm>
          <a:prstGeom prst="rect">
            <a:avLst/>
          </a:prstGeom>
          <a:noFill/>
        </p:spPr>
        <p:txBody>
          <a:bodyPr wrap="square" rtlCol="0">
            <a:spAutoFit/>
          </a:bodyPr>
          <a:lstStyle/>
          <a:p>
            <a:pPr algn="just"/>
            <a:r>
              <a:rPr lang="es-MX" sz="2800" b="1" dirty="0" smtClean="0"/>
              <a:t>Diferencias entre provisiones y otros pasivos</a:t>
            </a:r>
            <a:r>
              <a:rPr lang="es-MX" sz="2800" dirty="0" smtClean="0"/>
              <a:t>.</a:t>
            </a:r>
          </a:p>
          <a:p>
            <a:pPr algn="just"/>
            <a:endParaRPr lang="es-MX" sz="2800" dirty="0"/>
          </a:p>
          <a:p>
            <a:pPr algn="just"/>
            <a:r>
              <a:rPr lang="es-MX" sz="2800" dirty="0" smtClean="0"/>
              <a:t>Las provisiones se distinguen del resto de los pasivos por la </a:t>
            </a:r>
            <a:r>
              <a:rPr lang="es-MX" sz="2800" b="1" dirty="0" smtClean="0"/>
              <a:t>existencia de incertidumbre acerca del momento o de la cuantía</a:t>
            </a:r>
            <a:r>
              <a:rPr lang="es-MX" sz="2800" dirty="0" smtClean="0"/>
              <a:t> de los desembolsos futuros necesarios para proceder a su liquidación.</a:t>
            </a:r>
          </a:p>
          <a:p>
            <a:pPr algn="just"/>
            <a:endParaRPr lang="es-MX" sz="2800" dirty="0"/>
          </a:p>
        </p:txBody>
      </p:sp>
      <p:grpSp>
        <p:nvGrpSpPr>
          <p:cNvPr id="5" name="Grupo 4"/>
          <p:cNvGrpSpPr/>
          <p:nvPr/>
        </p:nvGrpSpPr>
        <p:grpSpPr>
          <a:xfrm>
            <a:off x="155837" y="144278"/>
            <a:ext cx="12036163" cy="855845"/>
            <a:chOff x="155837" y="144278"/>
            <a:chExt cx="12036163" cy="855845"/>
          </a:xfrm>
        </p:grpSpPr>
        <p:sp>
          <p:nvSpPr>
            <p:cNvPr id="6" name="Rectángulo 5"/>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pic>
        <p:nvPicPr>
          <p:cNvPr id="8" name="Imagen 7" descr="Qué es (y qué no) el Principio de Incertidumbre de Heisenberg - Cienci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782" y="2246724"/>
            <a:ext cx="4383617" cy="2465784"/>
          </a:xfrm>
          <a:prstGeom prst="rect">
            <a:avLst/>
          </a:prstGeom>
        </p:spPr>
      </p:pic>
    </p:spTree>
    <p:extLst>
      <p:ext uri="{BB962C8B-B14F-4D97-AF65-F5344CB8AC3E}">
        <p14:creationId xmlns:p14="http://schemas.microsoft.com/office/powerpoint/2010/main" val="112234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1262" y="550347"/>
            <a:ext cx="8596668" cy="681318"/>
          </a:xfrm>
        </p:spPr>
        <p:txBody>
          <a:bodyPr>
            <a:normAutofit fontScale="90000"/>
          </a:bodyPr>
          <a:lstStyle/>
          <a:p>
            <a:r>
              <a:rPr lang="es-MX" dirty="0" smtClean="0"/>
              <a:t>ASPECTOS GENERALES</a:t>
            </a:r>
            <a:endParaRPr lang="es-MX" dirty="0"/>
          </a:p>
        </p:txBody>
      </p:sp>
      <p:sp>
        <p:nvSpPr>
          <p:cNvPr id="3" name="CuadroTexto 2"/>
          <p:cNvSpPr txBox="1"/>
          <p:nvPr/>
        </p:nvSpPr>
        <p:spPr>
          <a:xfrm>
            <a:off x="877886" y="1085991"/>
            <a:ext cx="6598679" cy="6247864"/>
          </a:xfrm>
          <a:prstGeom prst="rect">
            <a:avLst/>
          </a:prstGeom>
          <a:noFill/>
        </p:spPr>
        <p:txBody>
          <a:bodyPr wrap="square" rtlCol="0">
            <a:spAutoFit/>
          </a:bodyPr>
          <a:lstStyle/>
          <a:p>
            <a:pPr algn="just"/>
            <a:endParaRPr lang="es-MX" dirty="0"/>
          </a:p>
          <a:p>
            <a:pPr algn="just"/>
            <a:r>
              <a:rPr lang="es-MX" sz="2800" dirty="0" smtClean="0"/>
              <a:t>Diferencias entre provisiones y pasivos </a:t>
            </a:r>
            <a:r>
              <a:rPr lang="es-MX" sz="2800" b="1" dirty="0" smtClean="0"/>
              <a:t>contingentes</a:t>
            </a:r>
          </a:p>
          <a:p>
            <a:pPr algn="just"/>
            <a:endParaRPr lang="es-MX" sz="2800" dirty="0"/>
          </a:p>
          <a:p>
            <a:pPr algn="just"/>
            <a:r>
              <a:rPr lang="es-MX" sz="2800" dirty="0" smtClean="0"/>
              <a:t>La denominación “contingentes” se utiliza para designar a las partidas que no cumplen con los criterios necesarios para su reconocimiento en los estados financieros, porque su ocurrencia o no ocurrencia quedará confirmada por sucesos futuros inciertos </a:t>
            </a:r>
            <a:r>
              <a:rPr lang="es-MX" sz="2800" b="1" dirty="0" smtClean="0"/>
              <a:t>que no están enteramente bajo el control de la entidad</a:t>
            </a:r>
            <a:r>
              <a:rPr lang="es-MX" sz="2800" dirty="0" smtClean="0"/>
              <a:t>.</a:t>
            </a:r>
          </a:p>
          <a:p>
            <a:pPr algn="just"/>
            <a:endParaRPr lang="es-MX" sz="2800" dirty="0" smtClean="0"/>
          </a:p>
          <a:p>
            <a:pPr algn="just"/>
            <a:endParaRPr lang="es-MX" sz="2800" dirty="0"/>
          </a:p>
          <a:p>
            <a:pPr algn="just"/>
            <a:endParaRPr lang="es-MX" dirty="0"/>
          </a:p>
        </p:txBody>
      </p:sp>
      <p:grpSp>
        <p:nvGrpSpPr>
          <p:cNvPr id="5" name="Grupo 4"/>
          <p:cNvGrpSpPr/>
          <p:nvPr/>
        </p:nvGrpSpPr>
        <p:grpSpPr>
          <a:xfrm>
            <a:off x="155837" y="144278"/>
            <a:ext cx="12036163" cy="855845"/>
            <a:chOff x="155837" y="144278"/>
            <a:chExt cx="12036163" cy="855845"/>
          </a:xfrm>
        </p:grpSpPr>
        <p:sp>
          <p:nvSpPr>
            <p:cNvPr id="6" name="Rectángulo 5"/>
            <p:cNvSpPr/>
            <p:nvPr/>
          </p:nvSpPr>
          <p:spPr>
            <a:xfrm>
              <a:off x="7875182" y="202869"/>
              <a:ext cx="4316818" cy="261610"/>
            </a:xfrm>
            <a:prstGeom prst="rect">
              <a:avLst/>
            </a:prstGeom>
          </p:spPr>
          <p:txBody>
            <a:bodyPr wrap="square">
              <a:spAutoFit/>
            </a:bodyPr>
            <a:lstStyle/>
            <a:p>
              <a:pPr algn="r"/>
              <a:r>
                <a:rPr lang="es-MX" sz="1100" b="1" dirty="0">
                  <a:solidFill>
                    <a:schemeClr val="accent5">
                      <a:lumMod val="50000"/>
                    </a:schemeClr>
                  </a:solidFill>
                </a:rPr>
                <a:t>Auditorias de los Estados Financieros</a:t>
              </a:r>
              <a:endParaRPr lang="es-MX" sz="1100" b="1" dirty="0">
                <a:solidFill>
                  <a:srgbClr val="002060"/>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7" y="144278"/>
              <a:ext cx="825799" cy="855845"/>
            </a:xfrm>
            <a:prstGeom prst="rect">
              <a:avLst/>
            </a:prstGeom>
          </p:spPr>
        </p:pic>
      </p:grpSp>
      <p:pic>
        <p:nvPicPr>
          <p:cNvPr id="8" name="Imagen 7" descr="Judge Gavel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5182" y="1231665"/>
            <a:ext cx="4018429" cy="2678953"/>
          </a:xfrm>
          <a:prstGeom prst="rect">
            <a:avLst/>
          </a:prstGeom>
        </p:spPr>
      </p:pic>
      <p:sp>
        <p:nvSpPr>
          <p:cNvPr id="9" name="CuadroTexto 8"/>
          <p:cNvSpPr txBox="1"/>
          <p:nvPr/>
        </p:nvSpPr>
        <p:spPr>
          <a:xfrm>
            <a:off x="8186124" y="4468761"/>
            <a:ext cx="3396544" cy="1477328"/>
          </a:xfrm>
          <a:prstGeom prst="rect">
            <a:avLst/>
          </a:prstGeom>
          <a:noFill/>
        </p:spPr>
        <p:txBody>
          <a:bodyPr wrap="square" rtlCol="0">
            <a:spAutoFit/>
          </a:bodyPr>
          <a:lstStyle/>
          <a:p>
            <a:r>
              <a:rPr lang="es-MX" b="1" dirty="0" smtClean="0"/>
              <a:t>Ejemplo: Cuando hay litigios en proceso, puede estar en duda si de dichos sucesos se deriva la existencia de una obligación presente.</a:t>
            </a:r>
            <a:endParaRPr lang="es-MX" b="1" dirty="0"/>
          </a:p>
        </p:txBody>
      </p:sp>
    </p:spTree>
    <p:extLst>
      <p:ext uri="{BB962C8B-B14F-4D97-AF65-F5344CB8AC3E}">
        <p14:creationId xmlns:p14="http://schemas.microsoft.com/office/powerpoint/2010/main" val="3588594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4201</TotalTime>
  <Words>2138</Words>
  <Application>Microsoft Office PowerPoint</Application>
  <PresentationFormat>Panorámica</PresentationFormat>
  <Paragraphs>232</Paragraphs>
  <Slides>24</Slides>
  <Notes>24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Aileron</vt:lpstr>
      <vt:lpstr>Aileron Bold</vt:lpstr>
      <vt:lpstr>Aileron Light</vt:lpstr>
      <vt:lpstr>Arial</vt:lpstr>
      <vt:lpstr>Calibri</vt:lpstr>
      <vt:lpstr>Calibri Light</vt:lpstr>
      <vt:lpstr>Wingdings</vt:lpstr>
      <vt:lpstr>Tema de Office</vt:lpstr>
      <vt:lpstr>Maestría en Auditoría con la  Universidad Nacional Autónoma de México</vt:lpstr>
      <vt:lpstr>Norma de Información Financiera C-9 PROVISIONES, CONTINGENCIAS Y COMPROMISOS   CUENTAS POR PAGAR  </vt:lpstr>
      <vt:lpstr>             Norma de Información Financiera C-9 PROVISIONES, CONTINGENCIAS Y COMPROMISOS </vt:lpstr>
      <vt:lpstr>10. OBJETIVO</vt:lpstr>
      <vt:lpstr>30. Definición de términos y aspectos generales</vt:lpstr>
      <vt:lpstr>Definición de términos</vt:lpstr>
      <vt:lpstr>Definición de términos</vt:lpstr>
      <vt:lpstr>ASPECTOS GENERALES</vt:lpstr>
      <vt:lpstr>ASPECTOS GENERALES</vt:lpstr>
      <vt:lpstr>ASPECTOS GENERALES</vt:lpstr>
      <vt:lpstr>Presentación de PowerPoint</vt:lpstr>
      <vt:lpstr>  40.NORMAS DE VALUACIÓN  </vt:lpstr>
      <vt:lpstr>50. NORMAS DE PRESENTACIÓN  Estado de situación financiera</vt:lpstr>
      <vt:lpstr>50.NORMAS DE PRESENTACIÓN</vt:lpstr>
      <vt:lpstr>60.NORMAS DE REVELACIÓN</vt:lpstr>
      <vt:lpstr>60.NORMAS DE REVELACIÓN</vt:lpstr>
      <vt:lpstr>60. NORMAS DE REVELACIÓN</vt:lpstr>
      <vt:lpstr>Evaluación de   control interno</vt:lpstr>
      <vt:lpstr>Evaluación de   control interno</vt:lpstr>
      <vt:lpstr>Evaluación de control  interno</vt:lpstr>
      <vt:lpstr>Presentación de PowerPoint</vt:lpstr>
      <vt:lpstr>Presentación de PowerPoint</vt:lpstr>
      <vt:lpstr>  PROCEDIMIENTOS PARA REDUCIR EL RIESGO  </vt:lpstr>
      <vt:lpstr>  Conclusiones  </vt:lpstr>
    </vt:vector>
  </TitlesOfParts>
  <Company>CDDHCU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CONTABILIDAD Y FINANZAS EN LAS ORGANIZACIONES INTERNACIONALES</dc:title>
  <dc:creator>Yanina De La Cruz Posadas</dc:creator>
  <cp:lastModifiedBy>Yanina De La Cruz Posadas</cp:lastModifiedBy>
  <cp:revision>224</cp:revision>
  <cp:lastPrinted>2022-07-11T21:31:02Z</cp:lastPrinted>
  <dcterms:created xsi:type="dcterms:W3CDTF">2022-03-23T17:37:58Z</dcterms:created>
  <dcterms:modified xsi:type="dcterms:W3CDTF">2022-07-11T21:32:08Z</dcterms:modified>
</cp:coreProperties>
</file>